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6" r:id="rId1"/>
  </p:sldMasterIdLst>
  <p:notesMasterIdLst>
    <p:notesMasterId r:id="rId8"/>
  </p:notesMasterIdLst>
  <p:handoutMasterIdLst>
    <p:handoutMasterId r:id="rId9"/>
  </p:handoutMasterIdLst>
  <p:sldIdLst>
    <p:sldId id="320" r:id="rId2"/>
    <p:sldId id="317" r:id="rId3"/>
    <p:sldId id="314" r:id="rId4"/>
    <p:sldId id="321" r:id="rId5"/>
    <p:sldId id="318" r:id="rId6"/>
    <p:sldId id="322" r:id="rId7"/>
  </p:sldIdLst>
  <p:sldSz cx="9144000" cy="6858000" type="screen4x3"/>
  <p:notesSz cx="6797675" cy="9926638"/>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FFFF00"/>
    <a:srgbClr val="FF0066"/>
    <a:srgbClr val="336600"/>
    <a:srgbClr val="333300"/>
    <a:srgbClr val="FF0000"/>
    <a:srgbClr val="800000"/>
    <a:srgbClr val="99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84982" autoAdjust="0"/>
  </p:normalViewPr>
  <p:slideViewPr>
    <p:cSldViewPr>
      <p:cViewPr varScale="1">
        <p:scale>
          <a:sx n="60" d="100"/>
          <a:sy n="60" d="100"/>
        </p:scale>
        <p:origin x="-1356" y="-96"/>
      </p:cViewPr>
      <p:guideLst>
        <p:guide orient="horz" pos="2160"/>
        <p:guide pos="2880"/>
      </p:guideLst>
    </p:cSldViewPr>
  </p:slideViewPr>
  <p:outlineViewPr>
    <p:cViewPr>
      <p:scale>
        <a:sx n="33" d="100"/>
        <a:sy n="33" d="100"/>
      </p:scale>
      <p:origin x="5" y="582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1923"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1924"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1925"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3ADE8FA-0707-4C40-A075-D3A0507DEA7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30723"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17412" name="Rectangle 4"/>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26"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30727"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A7D728C-8CBD-43C5-B253-E423B8C35810}"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endParaRPr lang="en-GB"/>
          </a:p>
        </p:txBody>
      </p:sp>
      <p:sp>
        <p:nvSpPr>
          <p:cNvPr id="19" name="Footer Placeholder 18"/>
          <p:cNvSpPr>
            <a:spLocks noGrp="1"/>
          </p:cNvSpPr>
          <p:nvPr>
            <p:ph type="ftr" sz="quarter" idx="11"/>
          </p:nvPr>
        </p:nvSpPr>
        <p:spPr/>
        <p:txBody>
          <a:bodyPr/>
          <a:lstStyle/>
          <a:p>
            <a:pPr>
              <a:defRPr/>
            </a:pPr>
            <a:endParaRPr lang="en-GB"/>
          </a:p>
        </p:txBody>
      </p:sp>
      <p:sp>
        <p:nvSpPr>
          <p:cNvPr id="27" name="Slide Number Placeholder 26"/>
          <p:cNvSpPr>
            <a:spLocks noGrp="1"/>
          </p:cNvSpPr>
          <p:nvPr>
            <p:ph type="sldNum" sz="quarter" idx="12"/>
          </p:nvPr>
        </p:nvSpPr>
        <p:spPr/>
        <p:txBody>
          <a:bodyPr/>
          <a:lstStyle/>
          <a:p>
            <a:pPr>
              <a:defRPr/>
            </a:pPr>
            <a:fld id="{18A1D634-E3D0-462C-B8B6-6D0E8F6694FE}" type="slidenum">
              <a:rPr lang="en-GB" smtClean="0"/>
              <a:pPr>
                <a:defRPr/>
              </a:pPr>
              <a:t>‹#›</a:t>
            </a:fld>
            <a:endParaRPr lang="en-GB"/>
          </a:p>
        </p:txBody>
      </p:sp>
    </p:spTree>
  </p:cSld>
  <p:clrMapOvr>
    <a:overrideClrMapping bg1="dk1" tx1="lt1" bg2="dk2" tx2="lt2" accent1="accent1" accent2="accent2" accent3="accent3" accent4="accent4" accent5="accent5" accent6="accent6" hlink="hlink" folHlink="folHlink"/>
  </p:clrMapOvr>
  <p:transition>
    <p:cove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B731D146-7E84-43CE-8038-8C12B13B135C}" type="slidenum">
              <a:rPr lang="en-GB" smtClean="0"/>
              <a:pPr>
                <a:defRPr/>
              </a:pPr>
              <a:t>‹#›</a:t>
            </a:fld>
            <a:endParaRPr lang="en-GB"/>
          </a:p>
        </p:txBody>
      </p:sp>
    </p:spTree>
  </p:cSld>
  <p:clrMapOvr>
    <a:masterClrMapping/>
  </p:clrMapOvr>
  <p:transition>
    <p:cove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EDE4991E-C6C8-40D4-A8AB-3C91CA40E72D}" type="slidenum">
              <a:rPr lang="en-GB" smtClean="0"/>
              <a:pPr>
                <a:defRPr/>
              </a:pPr>
              <a:t>‹#›</a:t>
            </a:fld>
            <a:endParaRPr lang="en-GB"/>
          </a:p>
        </p:txBody>
      </p:sp>
    </p:spTree>
  </p:cSld>
  <p:clrMapOvr>
    <a:masterClrMapping/>
  </p:clrMapOvr>
  <p:transition>
    <p:cove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44213AF-26F6-41FA-8D85-E2C5388D6E58}" type="datetimeFigureOut">
              <a:rPr lang="en-US" smtClean="0"/>
              <a:pPr/>
              <a:t>4/11/2012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D5BBC35B-A44B-4119-B8DA-DE9E3DFADA20}" type="slidenum">
              <a:rPr kumimoji="0" lang="en-US" smtClean="0"/>
              <a:pPr/>
              <a:t>‹#›</a:t>
            </a:fld>
            <a:endParaRPr kumimoji="0" lang="en-US"/>
          </a:p>
        </p:txBody>
      </p:sp>
    </p:spTree>
  </p:cSld>
  <p:clrMapOvr>
    <a:masterClrMapping/>
  </p:clrMapOvr>
  <p:transition>
    <p:cove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C83718C4-62B5-4B1D-9213-40A1EACFC197}" type="slidenum">
              <a:rPr lang="en-GB" smtClean="0"/>
              <a:pPr>
                <a:defRPr/>
              </a:pPr>
              <a:t>‹#›</a:t>
            </a:fld>
            <a:endParaRPr lang="en-GB"/>
          </a:p>
        </p:txBody>
      </p:sp>
    </p:spTree>
  </p:cSld>
  <p:clrMapOvr>
    <a:overrideClrMapping bg1="dk1" tx1="lt1" bg2="dk2" tx2="lt2" accent1="accent1" accent2="accent2" accent3="accent3" accent4="accent4" accent5="accent5" accent6="accent6" hlink="hlink" folHlink="folHlink"/>
  </p:clrMapOvr>
  <p:transition>
    <p:cove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627C57DE-FEB4-4CD1-A5E1-659155F2C0D9}" type="slidenum">
              <a:rPr lang="en-GB" smtClean="0"/>
              <a:pPr>
                <a:defRPr/>
              </a:pPr>
              <a:t>‹#›</a:t>
            </a:fld>
            <a:endParaRPr lang="en-GB"/>
          </a:p>
        </p:txBody>
      </p:sp>
    </p:spTree>
  </p:cSld>
  <p:clrMapOvr>
    <a:masterClrMapping/>
  </p:clrMapOvr>
  <p:transition>
    <p:cove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pPr>
              <a:defRPr/>
            </a:pPr>
            <a:fld id="{A4DA73C3-3B19-4A41-9D67-D3D0B86FE4BF}" type="slidenum">
              <a:rPr lang="en-GB" smtClean="0"/>
              <a:pPr>
                <a:defRPr/>
              </a:pPr>
              <a:t>‹#›</a:t>
            </a:fld>
            <a:endParaRPr lang="en-GB"/>
          </a:p>
        </p:txBody>
      </p:sp>
    </p:spTree>
  </p:cSld>
  <p:clrMapOvr>
    <a:masterClrMapping/>
  </p:clrMapOvr>
  <p:transition>
    <p:cove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pPr>
              <a:defRPr/>
            </a:pPr>
            <a:fld id="{EDB4BA8A-9A25-4B99-BA16-0F25FB0503C7}" type="slidenum">
              <a:rPr lang="en-GB" smtClean="0"/>
              <a:pPr>
                <a:defRPr/>
              </a:pPr>
              <a:t>‹#›</a:t>
            </a:fld>
            <a:endParaRPr lang="en-GB"/>
          </a:p>
        </p:txBody>
      </p:sp>
    </p:spTree>
  </p:cSld>
  <p:clrMapOvr>
    <a:masterClrMapping/>
  </p:clrMapOvr>
  <p:transition>
    <p:cove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p>
            <a:pPr>
              <a:defRPr/>
            </a:pPr>
            <a:fld id="{F1D57B1A-030B-4947-A86E-5BA0AB59480C}" type="slidenum">
              <a:rPr lang="en-GB" smtClean="0"/>
              <a:pPr>
                <a:defRPr/>
              </a:pPr>
              <a:t>‹#›</a:t>
            </a:fld>
            <a:endParaRPr lang="en-GB"/>
          </a:p>
        </p:txBody>
      </p:sp>
    </p:spTree>
  </p:cSld>
  <p:clrMapOvr>
    <a:masterClrMapping/>
  </p:clrMapOvr>
  <p:transition>
    <p:cove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2B4D6101-B4A8-48E2-8E12-94D812156F45}" type="slidenum">
              <a:rPr lang="en-GB" smtClean="0"/>
              <a:pPr>
                <a:defRPr/>
              </a:pPr>
              <a:t>‹#›</a:t>
            </a:fld>
            <a:endParaRPr lang="en-GB"/>
          </a:p>
        </p:txBody>
      </p:sp>
    </p:spTree>
  </p:cSld>
  <p:clrMapOvr>
    <a:masterClrMapping/>
  </p:clrMapOvr>
  <p:transition>
    <p:cove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a:xfrm>
            <a:off x="8077200" y="6356350"/>
            <a:ext cx="609600" cy="365125"/>
          </a:xfrm>
        </p:spPr>
        <p:txBody>
          <a:bodyPr/>
          <a:lstStyle/>
          <a:p>
            <a:pPr>
              <a:defRPr/>
            </a:pPr>
            <a:fld id="{E0A66A1B-4157-4F31-A6C7-ACDF3E7EF490}" type="slidenum">
              <a:rPr lang="en-GB" smtClean="0"/>
              <a:pPr>
                <a:defRPr/>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cove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50FF5E2D-FB63-41A0-BAFD-8C0A608E6488}" type="slidenum">
              <a:rPr lang="en-GB" smtClean="0"/>
              <a:pPr>
                <a:defRPr/>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
        <p:nvSpPr>
          <p:cNvPr id="14" name="Rectangle 13"/>
          <p:cNvSpPr>
            <a:spLocks noChangeArrowheads="1"/>
          </p:cNvSpPr>
          <p:nvPr userDrawn="1"/>
        </p:nvSpPr>
        <p:spPr bwMode="auto">
          <a:xfrm>
            <a:off x="0" y="6381750"/>
            <a:ext cx="9144000" cy="287338"/>
          </a:xfrm>
          <a:prstGeom prst="rect">
            <a:avLst/>
          </a:prstGeom>
          <a:solidFill>
            <a:srgbClr val="333399"/>
          </a:solidFill>
          <a:ln w="9525">
            <a:solidFill>
              <a:schemeClr val="accent2"/>
            </a:solidFill>
            <a:miter lim="800000"/>
            <a:headEnd/>
            <a:tailEnd/>
          </a:ln>
          <a:effectLst/>
        </p:spPr>
        <p:txBody>
          <a:bodyPr wrap="none" anchor="ctr"/>
          <a:lstStyle/>
          <a:p>
            <a:pPr>
              <a:defRPr/>
            </a:pPr>
            <a:r>
              <a:rPr lang="en-GB" sz="1400">
                <a:solidFill>
                  <a:schemeClr val="bg1"/>
                </a:solidFill>
              </a:rPr>
              <a:t>IUCN - The International Union for Conservation of Nature     -     Working with Indigenous and Traditional Peoples</a:t>
            </a:r>
            <a:endParaRPr lang="en-GB"/>
          </a:p>
        </p:txBody>
      </p:sp>
      <p:pic>
        <p:nvPicPr>
          <p:cNvPr id="15" name="Picture 14" descr="[iucn_smallest]"/>
          <p:cNvPicPr>
            <a:picLocks noChangeAspect="1" noChangeArrowheads="1"/>
          </p:cNvPicPr>
          <p:nvPr userDrawn="1"/>
        </p:nvPicPr>
        <p:blipFill>
          <a:blip r:embed="rId13" cstate="print"/>
          <a:srcRect/>
          <a:stretch>
            <a:fillRect/>
          </a:stretch>
        </p:blipFill>
        <p:spPr bwMode="auto">
          <a:xfrm>
            <a:off x="179388" y="188913"/>
            <a:ext cx="781050" cy="73183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67" r:id="rId1"/>
    <p:sldLayoutId id="2147483868" r:id="rId2"/>
    <p:sldLayoutId id="2147483869" r:id="rId3"/>
    <p:sldLayoutId id="2147483870" r:id="rId4"/>
    <p:sldLayoutId id="2147483871" r:id="rId5"/>
    <p:sldLayoutId id="2147483872" r:id="rId6"/>
    <p:sldLayoutId id="2147483873" r:id="rId7"/>
    <p:sldLayoutId id="2147483874" r:id="rId8"/>
    <p:sldLayoutId id="2147483875" r:id="rId9"/>
    <p:sldLayoutId id="2147483876" r:id="rId10"/>
    <p:sldLayoutId id="2147483877" r:id="rId11"/>
  </p:sldLayoutIdLst>
  <p:transition>
    <p:cover/>
  </p:transition>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s-ES" sz="5400" dirty="0" err="1" smtClean="0">
                <a:solidFill>
                  <a:srgbClr val="FF0000"/>
                </a:solidFill>
              </a:rPr>
              <a:t>Indigenous</a:t>
            </a:r>
            <a:r>
              <a:rPr lang="es-ES" sz="5400" dirty="0" smtClean="0">
                <a:solidFill>
                  <a:srgbClr val="FF0000"/>
                </a:solidFill>
              </a:rPr>
              <a:t> </a:t>
            </a:r>
            <a:r>
              <a:rPr lang="es-ES" sz="5400" dirty="0" err="1" smtClean="0">
                <a:solidFill>
                  <a:srgbClr val="FF0000"/>
                </a:solidFill>
              </a:rPr>
              <a:t>Peoples</a:t>
            </a:r>
            <a:r>
              <a:rPr lang="es-ES" sz="5400" dirty="0" smtClean="0">
                <a:solidFill>
                  <a:srgbClr val="FF0000"/>
                </a:solidFill>
              </a:rPr>
              <a:t>’ </a:t>
            </a:r>
            <a:r>
              <a:rPr lang="es-ES" sz="5400" dirty="0" err="1" smtClean="0">
                <a:solidFill>
                  <a:srgbClr val="FF0000"/>
                </a:solidFill>
              </a:rPr>
              <a:t>Rights</a:t>
            </a:r>
            <a:endParaRPr lang="es-ES" sz="5400" dirty="0">
              <a:solidFill>
                <a:srgbClr val="FF0000"/>
              </a:solidFill>
            </a:endParaRPr>
          </a:p>
        </p:txBody>
      </p:sp>
      <p:sp>
        <p:nvSpPr>
          <p:cNvPr id="3" name="Subtitle 2"/>
          <p:cNvSpPr>
            <a:spLocks noGrp="1"/>
          </p:cNvSpPr>
          <p:nvPr>
            <p:ph type="subTitle" idx="1"/>
          </p:nvPr>
        </p:nvSpPr>
        <p:spPr>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a:spcBef>
                <a:spcPct val="0"/>
              </a:spcBef>
            </a:pPr>
            <a:r>
              <a:rPr lang="es-ES" sz="4000" b="1" dirty="0" smtClean="0">
                <a:solidFill>
                  <a:srgbClr val="FF0000"/>
                </a:solidFill>
                <a:effectLst>
                  <a:outerShdw blurRad="38100" dist="25400" dir="5400000" algn="tl" rotWithShape="0">
                    <a:srgbClr val="000000">
                      <a:alpha val="43000"/>
                    </a:srgbClr>
                  </a:outerShdw>
                </a:effectLst>
                <a:latin typeface="+mj-lt"/>
                <a:ea typeface="+mj-ea"/>
                <a:cs typeface="+mj-cs"/>
              </a:rPr>
              <a:t>Key </a:t>
            </a:r>
            <a:r>
              <a:rPr lang="es-ES" sz="4000" b="1" dirty="0" err="1" smtClean="0">
                <a:solidFill>
                  <a:srgbClr val="FF0000"/>
                </a:solidFill>
                <a:effectLst>
                  <a:outerShdw blurRad="38100" dist="25400" dir="5400000" algn="tl" rotWithShape="0">
                    <a:srgbClr val="000000">
                      <a:alpha val="43000"/>
                    </a:srgbClr>
                  </a:outerShdw>
                </a:effectLst>
                <a:latin typeface="+mj-lt"/>
                <a:ea typeface="+mj-ea"/>
                <a:cs typeface="+mj-cs"/>
              </a:rPr>
              <a:t>benchmarks</a:t>
            </a:r>
            <a:r>
              <a:rPr lang="es-ES" sz="4000" b="1" dirty="0" smtClean="0">
                <a:solidFill>
                  <a:srgbClr val="FF0000"/>
                </a:solidFill>
                <a:effectLst>
                  <a:outerShdw blurRad="38100" dist="25400" dir="5400000" algn="tl" rotWithShape="0">
                    <a:srgbClr val="000000">
                      <a:alpha val="43000"/>
                    </a:srgbClr>
                  </a:outerShdw>
                </a:effectLst>
                <a:latin typeface="+mj-lt"/>
                <a:ea typeface="+mj-ea"/>
                <a:cs typeface="+mj-cs"/>
              </a:rPr>
              <a:t> of the </a:t>
            </a:r>
            <a:r>
              <a:rPr lang="es-ES" sz="4000" b="1" dirty="0" err="1" smtClean="0">
                <a:solidFill>
                  <a:srgbClr val="FF0000"/>
                </a:solidFill>
                <a:effectLst>
                  <a:outerShdw blurRad="38100" dist="25400" dir="5400000" algn="tl" rotWithShape="0">
                    <a:srgbClr val="000000">
                      <a:alpha val="43000"/>
                    </a:srgbClr>
                  </a:outerShdw>
                </a:effectLst>
                <a:latin typeface="+mj-lt"/>
                <a:ea typeface="+mj-ea"/>
                <a:cs typeface="+mj-cs"/>
              </a:rPr>
              <a:t>past</a:t>
            </a:r>
            <a:r>
              <a:rPr lang="es-ES" sz="4000" b="1" dirty="0" smtClean="0">
                <a:solidFill>
                  <a:srgbClr val="FF0000"/>
                </a:solidFill>
                <a:effectLst>
                  <a:outerShdw blurRad="38100" dist="25400" dir="5400000" algn="tl" rotWithShape="0">
                    <a:srgbClr val="000000">
                      <a:alpha val="43000"/>
                    </a:srgbClr>
                  </a:outerShdw>
                </a:effectLst>
                <a:latin typeface="+mj-lt"/>
                <a:ea typeface="+mj-ea"/>
                <a:cs typeface="+mj-cs"/>
              </a:rPr>
              <a:t> </a:t>
            </a:r>
            <a:r>
              <a:rPr lang="es-ES" sz="4000" b="1" dirty="0" err="1" smtClean="0">
                <a:solidFill>
                  <a:srgbClr val="FF0000"/>
                </a:solidFill>
                <a:effectLst>
                  <a:outerShdw blurRad="38100" dist="25400" dir="5400000" algn="tl" rotWithShape="0">
                    <a:srgbClr val="000000">
                      <a:alpha val="43000"/>
                    </a:srgbClr>
                  </a:outerShdw>
                </a:effectLst>
                <a:latin typeface="+mj-lt"/>
                <a:ea typeface="+mj-ea"/>
                <a:cs typeface="+mj-cs"/>
              </a:rPr>
              <a:t>decade</a:t>
            </a:r>
            <a:r>
              <a:rPr lang="es-ES" sz="4000" b="1" dirty="0" smtClean="0">
                <a:solidFill>
                  <a:srgbClr val="FF0000"/>
                </a:solidFill>
                <a:effectLst>
                  <a:outerShdw blurRad="38100" dist="25400" dir="5400000" algn="tl" rotWithShape="0">
                    <a:srgbClr val="000000">
                      <a:alpha val="43000"/>
                    </a:srgbClr>
                  </a:outerShdw>
                </a:effectLst>
                <a:latin typeface="+mj-lt"/>
                <a:ea typeface="+mj-ea"/>
                <a:cs typeface="+mj-cs"/>
              </a:rPr>
              <a:t> </a:t>
            </a:r>
          </a:p>
        </p:txBody>
      </p:sp>
    </p:spTree>
  </p:cSld>
  <p:clrMapOvr>
    <a:masterClrMapping/>
  </p:clrMapOvr>
  <p:transition>
    <p:cover/>
  </p:transition>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a:xfrm>
            <a:off x="609600" y="228600"/>
            <a:ext cx="7772400" cy="968152"/>
          </a:xfrm>
        </p:spPr>
        <p:txBody>
          <a:bodyPr/>
          <a:lstStyle/>
          <a:p>
            <a:r>
              <a:rPr lang="en-GB" sz="3600" b="1" dirty="0">
                <a:solidFill>
                  <a:srgbClr val="CC0000"/>
                </a:solidFill>
                <a:effectLst>
                  <a:outerShdw blurRad="38100" dist="38100" dir="2700000" algn="tl">
                    <a:srgbClr val="000000"/>
                  </a:outerShdw>
                </a:effectLst>
              </a:rPr>
              <a:t>The </a:t>
            </a:r>
            <a:r>
              <a:rPr lang="en-GB" sz="3600" b="1" dirty="0" smtClean="0">
                <a:solidFill>
                  <a:srgbClr val="CC0000"/>
                </a:solidFill>
                <a:effectLst>
                  <a:outerShdw blurRad="38100" dist="38100" dir="2700000" algn="tl">
                    <a:srgbClr val="000000"/>
                  </a:outerShdw>
                </a:effectLst>
              </a:rPr>
              <a:t>UN Human </a:t>
            </a:r>
            <a:r>
              <a:rPr lang="en-GB" sz="3600" b="1" dirty="0">
                <a:solidFill>
                  <a:srgbClr val="CC0000"/>
                </a:solidFill>
                <a:effectLst>
                  <a:outerShdw blurRad="38100" dist="38100" dir="2700000" algn="tl">
                    <a:srgbClr val="000000"/>
                  </a:outerShdw>
                </a:effectLst>
              </a:rPr>
              <a:t>Rights Process</a:t>
            </a:r>
          </a:p>
        </p:txBody>
      </p:sp>
      <p:sp>
        <p:nvSpPr>
          <p:cNvPr id="116739" name="Rectangle 3"/>
          <p:cNvSpPr>
            <a:spLocks noGrp="1" noChangeArrowheads="1"/>
          </p:cNvSpPr>
          <p:nvPr>
            <p:ph idx="1"/>
          </p:nvPr>
        </p:nvSpPr>
        <p:spPr>
          <a:xfrm>
            <a:off x="467544" y="1700808"/>
            <a:ext cx="8305800" cy="4941168"/>
          </a:xfrm>
          <a:noFill/>
          <a:ln/>
        </p:spPr>
        <p:txBody>
          <a:bodyPr>
            <a:normAutofit fontScale="92500" lnSpcReduction="20000"/>
          </a:bodyPr>
          <a:lstStyle/>
          <a:p>
            <a:pPr marL="476250" indent="-476250"/>
            <a:r>
              <a:rPr lang="en-GB" b="1" dirty="0">
                <a:solidFill>
                  <a:srgbClr val="660033"/>
                </a:solidFill>
              </a:rPr>
              <a:t>The Martinez-</a:t>
            </a:r>
            <a:r>
              <a:rPr lang="en-GB" b="1" dirty="0" err="1">
                <a:solidFill>
                  <a:srgbClr val="660033"/>
                </a:solidFill>
              </a:rPr>
              <a:t>Cobo</a:t>
            </a:r>
            <a:r>
              <a:rPr lang="en-GB" b="1" dirty="0">
                <a:solidFill>
                  <a:srgbClr val="660033"/>
                </a:solidFill>
              </a:rPr>
              <a:t> </a:t>
            </a:r>
            <a:r>
              <a:rPr lang="en-GB" b="1" dirty="0" smtClean="0">
                <a:solidFill>
                  <a:srgbClr val="660033"/>
                </a:solidFill>
              </a:rPr>
              <a:t>Report (1983)</a:t>
            </a:r>
            <a:endParaRPr lang="en-GB" b="1" dirty="0">
              <a:solidFill>
                <a:srgbClr val="660033"/>
              </a:solidFill>
            </a:endParaRPr>
          </a:p>
          <a:p>
            <a:pPr marL="476250" indent="-476250"/>
            <a:r>
              <a:rPr lang="en-GB" b="1" dirty="0">
                <a:solidFill>
                  <a:srgbClr val="660033"/>
                </a:solidFill>
              </a:rPr>
              <a:t>The Working Group on Indigenous Populations (1982)</a:t>
            </a:r>
          </a:p>
          <a:p>
            <a:pPr marL="476250" indent="-476250"/>
            <a:r>
              <a:rPr lang="en-GB" b="1" dirty="0">
                <a:solidFill>
                  <a:srgbClr val="660033"/>
                </a:solidFill>
              </a:rPr>
              <a:t>The ILO Convention </a:t>
            </a:r>
            <a:r>
              <a:rPr lang="en-GB" b="1" dirty="0" smtClean="0">
                <a:solidFill>
                  <a:srgbClr val="660033"/>
                </a:solidFill>
              </a:rPr>
              <a:t>169 (1989)</a:t>
            </a:r>
          </a:p>
          <a:p>
            <a:pPr marL="476250" indent="-476250"/>
            <a:r>
              <a:rPr lang="en-GB" b="1" dirty="0" smtClean="0">
                <a:solidFill>
                  <a:srgbClr val="660033"/>
                </a:solidFill>
              </a:rPr>
              <a:t>The Second International </a:t>
            </a:r>
            <a:r>
              <a:rPr lang="en-GB" b="1" dirty="0">
                <a:solidFill>
                  <a:srgbClr val="660033"/>
                </a:solidFill>
              </a:rPr>
              <a:t>Decade of the World’s Indigenous </a:t>
            </a:r>
            <a:r>
              <a:rPr lang="en-GB" b="1" dirty="0" smtClean="0">
                <a:solidFill>
                  <a:srgbClr val="660033"/>
                </a:solidFill>
              </a:rPr>
              <a:t>People (2005-15)</a:t>
            </a:r>
            <a:endParaRPr lang="en-GB" b="1" dirty="0">
              <a:solidFill>
                <a:srgbClr val="660033"/>
              </a:solidFill>
            </a:endParaRPr>
          </a:p>
          <a:p>
            <a:pPr marL="476250" indent="-476250"/>
            <a:r>
              <a:rPr lang="en-GB" b="1" dirty="0" smtClean="0">
                <a:solidFill>
                  <a:srgbClr val="660033"/>
                </a:solidFill>
              </a:rPr>
              <a:t>The UN Permanent Forum For Indigenous People </a:t>
            </a:r>
            <a:r>
              <a:rPr lang="en-GB" b="1" dirty="0" smtClean="0">
                <a:solidFill>
                  <a:srgbClr val="660033"/>
                </a:solidFill>
              </a:rPr>
              <a:t> (July 2000)</a:t>
            </a:r>
          </a:p>
          <a:p>
            <a:pPr marL="476250" lvl="1" indent="-476250">
              <a:buClr>
                <a:schemeClr val="accent3"/>
              </a:buClr>
              <a:buSzPct val="95000"/>
            </a:pPr>
            <a:r>
              <a:rPr lang="es-ES" sz="2600" b="1" dirty="0" err="1" smtClean="0">
                <a:solidFill>
                  <a:srgbClr val="660033"/>
                </a:solidFill>
              </a:rPr>
              <a:t>Special</a:t>
            </a:r>
            <a:r>
              <a:rPr lang="es-ES" sz="2600" b="1" dirty="0" smtClean="0">
                <a:solidFill>
                  <a:srgbClr val="660033"/>
                </a:solidFill>
              </a:rPr>
              <a:t> </a:t>
            </a:r>
            <a:r>
              <a:rPr lang="es-ES" sz="2600" b="1" dirty="0" err="1" smtClean="0">
                <a:solidFill>
                  <a:srgbClr val="660033"/>
                </a:solidFill>
              </a:rPr>
              <a:t>Rapporteur</a:t>
            </a:r>
            <a:r>
              <a:rPr lang="es-ES" sz="2600" b="1" dirty="0" smtClean="0">
                <a:solidFill>
                  <a:srgbClr val="660033"/>
                </a:solidFill>
              </a:rPr>
              <a:t> on the </a:t>
            </a:r>
            <a:r>
              <a:rPr lang="es-ES" sz="2600" b="1" dirty="0" err="1" smtClean="0">
                <a:solidFill>
                  <a:srgbClr val="660033"/>
                </a:solidFill>
              </a:rPr>
              <a:t>situation</a:t>
            </a:r>
            <a:r>
              <a:rPr lang="es-ES" sz="2600" b="1" dirty="0" smtClean="0">
                <a:solidFill>
                  <a:srgbClr val="660033"/>
                </a:solidFill>
              </a:rPr>
              <a:t> </a:t>
            </a:r>
            <a:r>
              <a:rPr lang="en-US" sz="2600" b="1" dirty="0" smtClean="0">
                <a:solidFill>
                  <a:srgbClr val="660033"/>
                </a:solidFill>
              </a:rPr>
              <a:t>of human rights and fundamental freedoms of indigenous people</a:t>
            </a:r>
            <a:endParaRPr lang="en-GB" sz="2600" b="1" dirty="0" smtClean="0">
              <a:solidFill>
                <a:srgbClr val="660033"/>
              </a:solidFill>
            </a:endParaRPr>
          </a:p>
          <a:p>
            <a:pPr marL="476250" indent="-476250"/>
            <a:r>
              <a:rPr lang="en-US" b="1" dirty="0" smtClean="0">
                <a:solidFill>
                  <a:srgbClr val="660033"/>
                </a:solidFill>
              </a:rPr>
              <a:t>UNHRC Expert mechanism on the rights of indigenous peoples (EMRIP - 2008)</a:t>
            </a:r>
            <a:r>
              <a:rPr lang="en-GB" b="1" dirty="0" smtClean="0">
                <a:solidFill>
                  <a:srgbClr val="660033"/>
                </a:solidFill>
              </a:rPr>
              <a:t> </a:t>
            </a:r>
            <a:endParaRPr lang="en-GB" b="1" dirty="0" smtClean="0">
              <a:solidFill>
                <a:srgbClr val="660033"/>
              </a:solidFill>
            </a:endParaRPr>
          </a:p>
          <a:p>
            <a:pPr marL="476250" indent="-476250"/>
            <a:r>
              <a:rPr lang="en-GB" b="1" dirty="0" smtClean="0">
                <a:solidFill>
                  <a:srgbClr val="660033"/>
                </a:solidFill>
              </a:rPr>
              <a:t>The </a:t>
            </a:r>
            <a:r>
              <a:rPr lang="en-GB" b="1" dirty="0" smtClean="0">
                <a:solidFill>
                  <a:srgbClr val="660033"/>
                </a:solidFill>
              </a:rPr>
              <a:t>UN Declaration on the Rights of Indigenous Peoples (September 2007</a:t>
            </a:r>
            <a:r>
              <a:rPr lang="en-GB" b="1" dirty="0" smtClean="0">
                <a:solidFill>
                  <a:srgbClr val="660033"/>
                </a:solidFill>
              </a:rPr>
              <a:t>)</a:t>
            </a:r>
            <a:endParaRPr lang="en-GB" b="1" dirty="0" smtClean="0">
              <a:solidFill>
                <a:srgbClr val="660033"/>
              </a:solidFill>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6739">
                                            <p:txEl>
                                              <p:pRg st="0" end="0"/>
                                            </p:txEl>
                                          </p:spTgt>
                                        </p:tgtEl>
                                        <p:attrNameLst>
                                          <p:attrName>style.visibility</p:attrName>
                                        </p:attrNameLst>
                                      </p:cBhvr>
                                      <p:to>
                                        <p:strVal val="visible"/>
                                      </p:to>
                                    </p:set>
                                    <p:anim calcmode="lin" valueType="num">
                                      <p:cBhvr additive="base">
                                        <p:cTn id="7" dur="500" fill="hold"/>
                                        <p:tgtEl>
                                          <p:spTgt spid="1167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67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6739">
                                            <p:txEl>
                                              <p:pRg st="1" end="1"/>
                                            </p:txEl>
                                          </p:spTgt>
                                        </p:tgtEl>
                                        <p:attrNameLst>
                                          <p:attrName>style.visibility</p:attrName>
                                        </p:attrNameLst>
                                      </p:cBhvr>
                                      <p:to>
                                        <p:strVal val="visible"/>
                                      </p:to>
                                    </p:set>
                                    <p:anim calcmode="lin" valueType="num">
                                      <p:cBhvr additive="base">
                                        <p:cTn id="13" dur="500" fill="hold"/>
                                        <p:tgtEl>
                                          <p:spTgt spid="1167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167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6739">
                                            <p:txEl>
                                              <p:pRg st="2" end="2"/>
                                            </p:txEl>
                                          </p:spTgt>
                                        </p:tgtEl>
                                        <p:attrNameLst>
                                          <p:attrName>style.visibility</p:attrName>
                                        </p:attrNameLst>
                                      </p:cBhvr>
                                      <p:to>
                                        <p:strVal val="visible"/>
                                      </p:to>
                                    </p:set>
                                    <p:anim calcmode="lin" valueType="num">
                                      <p:cBhvr additive="base">
                                        <p:cTn id="19" dur="500" fill="hold"/>
                                        <p:tgtEl>
                                          <p:spTgt spid="1167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167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16739">
                                            <p:txEl>
                                              <p:pRg st="3" end="3"/>
                                            </p:txEl>
                                          </p:spTgt>
                                        </p:tgtEl>
                                        <p:attrNameLst>
                                          <p:attrName>style.visibility</p:attrName>
                                        </p:attrNameLst>
                                      </p:cBhvr>
                                      <p:to>
                                        <p:strVal val="visible"/>
                                      </p:to>
                                    </p:set>
                                    <p:anim calcmode="lin" valueType="num">
                                      <p:cBhvr additive="base">
                                        <p:cTn id="25" dur="500" fill="hold"/>
                                        <p:tgtEl>
                                          <p:spTgt spid="1167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1673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16739">
                                            <p:txEl>
                                              <p:pRg st="4" end="4"/>
                                            </p:txEl>
                                          </p:spTgt>
                                        </p:tgtEl>
                                        <p:attrNameLst>
                                          <p:attrName>style.visibility</p:attrName>
                                        </p:attrNameLst>
                                      </p:cBhvr>
                                      <p:to>
                                        <p:strVal val="visible"/>
                                      </p:to>
                                    </p:set>
                                    <p:anim calcmode="lin" valueType="num">
                                      <p:cBhvr additive="base">
                                        <p:cTn id="31" dur="500" fill="hold"/>
                                        <p:tgtEl>
                                          <p:spTgt spid="11673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16739">
                                            <p:txEl>
                                              <p:pRg st="4" end="4"/>
                                            </p:txEl>
                                          </p:spTgt>
                                        </p:tgtEl>
                                        <p:attrNameLst>
                                          <p:attrName>ppt_y</p:attrName>
                                        </p:attrNameLst>
                                      </p:cBhvr>
                                      <p:tavLst>
                                        <p:tav tm="0">
                                          <p:val>
                                            <p:strVal val="#ppt_y"/>
                                          </p:val>
                                        </p:tav>
                                        <p:tav tm="100000">
                                          <p:val>
                                            <p:strVal val="#ppt_y"/>
                                          </p:val>
                                        </p:tav>
                                      </p:tavLst>
                                    </p:anim>
                                  </p:childTnLst>
                                </p:cTn>
                              </p:par>
                              <p:par>
                                <p:cTn id="33" presetID="2" presetClass="entr" presetSubtype="8" fill="hold" grpId="0" nodeType="withEffect">
                                  <p:stCondLst>
                                    <p:cond delay="0"/>
                                  </p:stCondLst>
                                  <p:childTnLst>
                                    <p:set>
                                      <p:cBhvr>
                                        <p:cTn id="34" dur="1" fill="hold">
                                          <p:stCondLst>
                                            <p:cond delay="0"/>
                                          </p:stCondLst>
                                        </p:cTn>
                                        <p:tgtEl>
                                          <p:spTgt spid="116739">
                                            <p:txEl>
                                              <p:pRg st="5" end="5"/>
                                            </p:txEl>
                                          </p:spTgt>
                                        </p:tgtEl>
                                        <p:attrNameLst>
                                          <p:attrName>style.visibility</p:attrName>
                                        </p:attrNameLst>
                                      </p:cBhvr>
                                      <p:to>
                                        <p:strVal val="visible"/>
                                      </p:to>
                                    </p:set>
                                    <p:anim calcmode="lin" valueType="num">
                                      <p:cBhvr additive="base">
                                        <p:cTn id="35" dur="500" fill="hold"/>
                                        <p:tgtEl>
                                          <p:spTgt spid="116739">
                                            <p:txEl>
                                              <p:pRg st="5" end="5"/>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11673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9"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24712"/>
          </a:xfrm>
        </p:spPr>
        <p:txBody>
          <a:bodyPr vert="horz" lIns="0" rIns="0" bIns="0" anchor="b">
            <a:noAutofit/>
          </a:bodyPr>
          <a:lstStyle/>
          <a:p>
            <a:r>
              <a:rPr lang="en-US" sz="3200" b="1" dirty="0" smtClean="0">
                <a:solidFill>
                  <a:srgbClr val="939393"/>
                </a:solidFill>
                <a:latin typeface="Arial" charset="0"/>
                <a:cs typeface="Arial" charset="0"/>
              </a:rPr>
              <a:t>The UNDRIP: 46 articles – at least 15 relevant to conservation</a:t>
            </a:r>
            <a:endParaRPr lang="en-GB" sz="3200" b="1" dirty="0" smtClean="0">
              <a:solidFill>
                <a:srgbClr val="939393"/>
              </a:solidFill>
              <a:latin typeface="Arial" charset="0"/>
              <a:cs typeface="Arial" charset="0"/>
            </a:endParaRPr>
          </a:p>
        </p:txBody>
      </p:sp>
      <p:sp>
        <p:nvSpPr>
          <p:cNvPr id="3" name="Content Placeholder 2"/>
          <p:cNvSpPr>
            <a:spLocks noGrp="1"/>
          </p:cNvSpPr>
          <p:nvPr>
            <p:ph idx="1"/>
          </p:nvPr>
        </p:nvSpPr>
        <p:spPr>
          <a:xfrm>
            <a:off x="457200" y="1844824"/>
            <a:ext cx="8229600" cy="4727448"/>
          </a:xfrm>
        </p:spPr>
        <p:txBody>
          <a:bodyPr>
            <a:normAutofit lnSpcReduction="10000"/>
          </a:bodyPr>
          <a:lstStyle/>
          <a:p>
            <a:r>
              <a:rPr lang="en-US" sz="2400" b="1" dirty="0" smtClean="0"/>
              <a:t>Article 29. 1. Indigenous peoples have the right to the conservation and protection of the environment and the productive capacity of their lands or territories and resources. States shall establish and implement assistance </a:t>
            </a:r>
            <a:r>
              <a:rPr lang="en-US" sz="2400" b="1" dirty="0" err="1" smtClean="0"/>
              <a:t>programmes</a:t>
            </a:r>
            <a:r>
              <a:rPr lang="en-US" sz="2400" b="1" dirty="0" smtClean="0"/>
              <a:t> for indigenous peoples for such conservation and protection, without discrimination</a:t>
            </a:r>
            <a:r>
              <a:rPr lang="en-US" sz="2400" b="1" dirty="0" smtClean="0"/>
              <a:t>.</a:t>
            </a:r>
          </a:p>
          <a:p>
            <a:r>
              <a:rPr lang="en-US" sz="2400" b="1" dirty="0" smtClean="0"/>
              <a:t>Article </a:t>
            </a:r>
            <a:r>
              <a:rPr lang="en-US" sz="2400" b="1" dirty="0" smtClean="0"/>
              <a:t>20. 1</a:t>
            </a:r>
            <a:r>
              <a:rPr lang="en-US" sz="2400" b="1" dirty="0" smtClean="0"/>
              <a:t>. Indigenous peoples have the right to maintain and develop their political, economic and social systems or institutions, to be secure in the enjoyment of their own means of subsistence and development, and to engage freely in all their traditional and other economic activities.</a:t>
            </a:r>
            <a:endParaRPr lang="en-GB" sz="2400" b="1" dirty="0" smtClean="0"/>
          </a:p>
        </p:txBody>
      </p:sp>
    </p:spTree>
  </p:cSld>
  <p:clrMapOvr>
    <a:masterClrMapping/>
  </p:clrMapOvr>
  <p:transition>
    <p:cover/>
  </p:transition>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xfrm>
            <a:off x="611560" y="332656"/>
            <a:ext cx="8316416" cy="822920"/>
          </a:xfrm>
        </p:spPr>
        <p:txBody>
          <a:bodyPr>
            <a:normAutofit/>
          </a:bodyPr>
          <a:lstStyle/>
          <a:p>
            <a:r>
              <a:rPr lang="en-GB" sz="3600" b="1" dirty="0">
                <a:solidFill>
                  <a:srgbClr val="CC0000"/>
                </a:solidFill>
                <a:effectLst>
                  <a:outerShdw blurRad="38100" dist="38100" dir="2700000" algn="tl">
                    <a:srgbClr val="000000"/>
                  </a:outerShdw>
                </a:effectLst>
              </a:rPr>
              <a:t>International Environmental Instruments</a:t>
            </a:r>
          </a:p>
        </p:txBody>
      </p:sp>
      <p:sp>
        <p:nvSpPr>
          <p:cNvPr id="120835" name="Rectangle 3"/>
          <p:cNvSpPr>
            <a:spLocks noGrp="1" noChangeArrowheads="1"/>
          </p:cNvSpPr>
          <p:nvPr>
            <p:ph idx="1"/>
          </p:nvPr>
        </p:nvSpPr>
        <p:spPr>
          <a:xfrm>
            <a:off x="304800" y="1524000"/>
            <a:ext cx="8305800" cy="4876800"/>
          </a:xfrm>
          <a:noFill/>
          <a:ln/>
        </p:spPr>
        <p:txBody>
          <a:bodyPr>
            <a:normAutofit lnSpcReduction="10000"/>
          </a:bodyPr>
          <a:lstStyle/>
          <a:p>
            <a:pPr marL="476250" indent="-476250"/>
            <a:r>
              <a:rPr lang="en-GB" b="1" dirty="0" smtClean="0">
                <a:solidFill>
                  <a:srgbClr val="006600"/>
                </a:solidFill>
              </a:rPr>
              <a:t>The </a:t>
            </a:r>
            <a:r>
              <a:rPr lang="en-GB" b="1" dirty="0">
                <a:solidFill>
                  <a:srgbClr val="006600"/>
                </a:solidFill>
              </a:rPr>
              <a:t>Convention on Biological </a:t>
            </a:r>
            <a:r>
              <a:rPr lang="en-GB" b="1" dirty="0" smtClean="0">
                <a:solidFill>
                  <a:srgbClr val="006600"/>
                </a:solidFill>
              </a:rPr>
              <a:t>Diversity </a:t>
            </a:r>
            <a:r>
              <a:rPr lang="en-GB" b="1" dirty="0" smtClean="0">
                <a:solidFill>
                  <a:srgbClr val="006600"/>
                </a:solidFill>
              </a:rPr>
              <a:t>(Traditional knowledge, customary management, protected areas, other areas)</a:t>
            </a:r>
            <a:endParaRPr lang="en-GB" b="1" dirty="0">
              <a:solidFill>
                <a:srgbClr val="006600"/>
              </a:solidFill>
            </a:endParaRPr>
          </a:p>
          <a:p>
            <a:pPr marL="476250" indent="-476250"/>
            <a:r>
              <a:rPr lang="en-GB" b="1" dirty="0">
                <a:solidFill>
                  <a:srgbClr val="006600"/>
                </a:solidFill>
              </a:rPr>
              <a:t>The </a:t>
            </a:r>
            <a:r>
              <a:rPr lang="en-GB" b="1" dirty="0" err="1">
                <a:solidFill>
                  <a:srgbClr val="006600"/>
                </a:solidFill>
              </a:rPr>
              <a:t>Ramsar</a:t>
            </a:r>
            <a:r>
              <a:rPr lang="en-GB" b="1" dirty="0">
                <a:solidFill>
                  <a:srgbClr val="006600"/>
                </a:solidFill>
              </a:rPr>
              <a:t> </a:t>
            </a:r>
            <a:r>
              <a:rPr lang="en-GB" b="1" dirty="0" smtClean="0">
                <a:solidFill>
                  <a:srgbClr val="006600"/>
                </a:solidFill>
              </a:rPr>
              <a:t>Convention – guidelines, culture</a:t>
            </a:r>
            <a:endParaRPr lang="en-GB" b="1" dirty="0">
              <a:solidFill>
                <a:srgbClr val="006600"/>
              </a:solidFill>
            </a:endParaRPr>
          </a:p>
          <a:p>
            <a:pPr marL="476250" indent="-476250"/>
            <a:r>
              <a:rPr lang="en-GB" b="1" dirty="0">
                <a:solidFill>
                  <a:srgbClr val="006600"/>
                </a:solidFill>
              </a:rPr>
              <a:t>The </a:t>
            </a:r>
            <a:r>
              <a:rPr lang="en-GB" b="1" dirty="0" smtClean="0">
                <a:solidFill>
                  <a:srgbClr val="006600"/>
                </a:solidFill>
              </a:rPr>
              <a:t>UN Forum on Forests</a:t>
            </a:r>
            <a:endParaRPr lang="en-GB" b="1" dirty="0">
              <a:solidFill>
                <a:srgbClr val="006600"/>
              </a:solidFill>
            </a:endParaRPr>
          </a:p>
          <a:p>
            <a:pPr marL="476250" indent="-476250"/>
            <a:r>
              <a:rPr lang="en-GB" b="1" dirty="0">
                <a:solidFill>
                  <a:srgbClr val="006600"/>
                </a:solidFill>
              </a:rPr>
              <a:t>The </a:t>
            </a:r>
            <a:r>
              <a:rPr lang="en-GB" b="1" dirty="0" smtClean="0">
                <a:solidFill>
                  <a:srgbClr val="006600"/>
                </a:solidFill>
              </a:rPr>
              <a:t>UN Convention </a:t>
            </a:r>
            <a:r>
              <a:rPr lang="en-GB" b="1" dirty="0">
                <a:solidFill>
                  <a:srgbClr val="006600"/>
                </a:solidFill>
              </a:rPr>
              <a:t>to Combat Desertification</a:t>
            </a:r>
          </a:p>
          <a:p>
            <a:pPr marL="476250" indent="-476250"/>
            <a:r>
              <a:rPr lang="en-GB" b="1" dirty="0">
                <a:solidFill>
                  <a:srgbClr val="006600"/>
                </a:solidFill>
              </a:rPr>
              <a:t>The World Heritage </a:t>
            </a:r>
            <a:r>
              <a:rPr lang="en-GB" b="1" dirty="0" smtClean="0">
                <a:solidFill>
                  <a:srgbClr val="006600"/>
                </a:solidFill>
              </a:rPr>
              <a:t>Convention</a:t>
            </a:r>
          </a:p>
          <a:p>
            <a:pPr marL="476250" indent="-476250"/>
            <a:r>
              <a:rPr lang="en-GB" b="1" dirty="0" smtClean="0">
                <a:solidFill>
                  <a:srgbClr val="006600"/>
                </a:solidFill>
              </a:rPr>
              <a:t>The UN Framework Convention on Climate Change </a:t>
            </a:r>
          </a:p>
          <a:p>
            <a:pPr marL="476250" indent="-476250"/>
            <a:r>
              <a:rPr lang="en-GB" b="1" dirty="0" smtClean="0">
                <a:solidFill>
                  <a:srgbClr val="006600"/>
                </a:solidFill>
              </a:rPr>
              <a:t>The non-governmental conservation community (CIHR), 2009</a:t>
            </a:r>
            <a:endParaRPr lang="en-GB" b="1" dirty="0">
              <a:solidFill>
                <a:srgbClr val="006600"/>
              </a:solidFill>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0835">
                                            <p:txEl>
                                              <p:pRg st="0" end="0"/>
                                            </p:txEl>
                                          </p:spTgt>
                                        </p:tgtEl>
                                        <p:attrNameLst>
                                          <p:attrName>style.visibility</p:attrName>
                                        </p:attrNameLst>
                                      </p:cBhvr>
                                      <p:to>
                                        <p:strVal val="visible"/>
                                      </p:to>
                                    </p:set>
                                    <p:anim calcmode="lin" valueType="num">
                                      <p:cBhvr additive="base">
                                        <p:cTn id="7" dur="500" fill="hold"/>
                                        <p:tgtEl>
                                          <p:spTgt spid="1208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08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0835">
                                            <p:txEl>
                                              <p:pRg st="1" end="1"/>
                                            </p:txEl>
                                          </p:spTgt>
                                        </p:tgtEl>
                                        <p:attrNameLst>
                                          <p:attrName>style.visibility</p:attrName>
                                        </p:attrNameLst>
                                      </p:cBhvr>
                                      <p:to>
                                        <p:strVal val="visible"/>
                                      </p:to>
                                    </p:set>
                                    <p:anim calcmode="lin" valueType="num">
                                      <p:cBhvr additive="base">
                                        <p:cTn id="13" dur="500" fill="hold"/>
                                        <p:tgtEl>
                                          <p:spTgt spid="1208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08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0835">
                                            <p:txEl>
                                              <p:pRg st="2" end="2"/>
                                            </p:txEl>
                                          </p:spTgt>
                                        </p:tgtEl>
                                        <p:attrNameLst>
                                          <p:attrName>style.visibility</p:attrName>
                                        </p:attrNameLst>
                                      </p:cBhvr>
                                      <p:to>
                                        <p:strVal val="visible"/>
                                      </p:to>
                                    </p:set>
                                    <p:anim calcmode="lin" valueType="num">
                                      <p:cBhvr additive="base">
                                        <p:cTn id="19" dur="500" fill="hold"/>
                                        <p:tgtEl>
                                          <p:spTgt spid="1208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08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20835">
                                            <p:txEl>
                                              <p:pRg st="3" end="3"/>
                                            </p:txEl>
                                          </p:spTgt>
                                        </p:tgtEl>
                                        <p:attrNameLst>
                                          <p:attrName>style.visibility</p:attrName>
                                        </p:attrNameLst>
                                      </p:cBhvr>
                                      <p:to>
                                        <p:strVal val="visible"/>
                                      </p:to>
                                    </p:set>
                                    <p:anim calcmode="lin" valueType="num">
                                      <p:cBhvr additive="base">
                                        <p:cTn id="25" dur="500" fill="hold"/>
                                        <p:tgtEl>
                                          <p:spTgt spid="12083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2083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20835">
                                            <p:txEl>
                                              <p:pRg st="4" end="4"/>
                                            </p:txEl>
                                          </p:spTgt>
                                        </p:tgtEl>
                                        <p:attrNameLst>
                                          <p:attrName>style.visibility</p:attrName>
                                        </p:attrNameLst>
                                      </p:cBhvr>
                                      <p:to>
                                        <p:strVal val="visible"/>
                                      </p:to>
                                    </p:set>
                                    <p:anim calcmode="lin" valueType="num">
                                      <p:cBhvr additive="base">
                                        <p:cTn id="31" dur="500" fill="hold"/>
                                        <p:tgtEl>
                                          <p:spTgt spid="12083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2083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20835">
                                            <p:txEl>
                                              <p:pRg st="5" end="5"/>
                                            </p:txEl>
                                          </p:spTgt>
                                        </p:tgtEl>
                                        <p:attrNameLst>
                                          <p:attrName>style.visibility</p:attrName>
                                        </p:attrNameLst>
                                      </p:cBhvr>
                                      <p:to>
                                        <p:strVal val="visible"/>
                                      </p:to>
                                    </p:set>
                                    <p:anim calcmode="lin" valueType="num">
                                      <p:cBhvr additive="base">
                                        <p:cTn id="37" dur="500" fill="hold"/>
                                        <p:tgtEl>
                                          <p:spTgt spid="12083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2083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20835">
                                            <p:txEl>
                                              <p:pRg st="6" end="6"/>
                                            </p:txEl>
                                          </p:spTgt>
                                        </p:tgtEl>
                                        <p:attrNameLst>
                                          <p:attrName>style.visibility</p:attrName>
                                        </p:attrNameLst>
                                      </p:cBhvr>
                                      <p:to>
                                        <p:strVal val="visible"/>
                                      </p:to>
                                    </p:set>
                                    <p:anim calcmode="lin" valueType="num">
                                      <p:cBhvr additive="base">
                                        <p:cTn id="43" dur="500" fill="hold"/>
                                        <p:tgtEl>
                                          <p:spTgt spid="12083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20835">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xfrm>
            <a:off x="467544" y="188640"/>
            <a:ext cx="8316416" cy="648072"/>
          </a:xfrm>
        </p:spPr>
        <p:txBody>
          <a:bodyPr>
            <a:normAutofit/>
          </a:bodyPr>
          <a:lstStyle/>
          <a:p>
            <a:r>
              <a:rPr lang="en-GB" sz="3600" b="1" dirty="0">
                <a:solidFill>
                  <a:srgbClr val="CC0000"/>
                </a:solidFill>
                <a:effectLst>
                  <a:outerShdw blurRad="38100" dist="38100" dir="2700000" algn="tl">
                    <a:srgbClr val="000000"/>
                  </a:outerShdw>
                </a:effectLst>
              </a:rPr>
              <a:t>International Environmental Instruments</a:t>
            </a:r>
          </a:p>
        </p:txBody>
      </p:sp>
      <p:sp>
        <p:nvSpPr>
          <p:cNvPr id="120835" name="Rectangle 3"/>
          <p:cNvSpPr>
            <a:spLocks noGrp="1" noChangeArrowheads="1"/>
          </p:cNvSpPr>
          <p:nvPr>
            <p:ph idx="1"/>
          </p:nvPr>
        </p:nvSpPr>
        <p:spPr>
          <a:xfrm>
            <a:off x="304800" y="1052736"/>
            <a:ext cx="8305800" cy="5616624"/>
          </a:xfrm>
          <a:noFill/>
          <a:ln/>
        </p:spPr>
        <p:txBody>
          <a:bodyPr>
            <a:normAutofit/>
          </a:bodyPr>
          <a:lstStyle/>
          <a:p>
            <a:pPr marL="441325" indent="-441325"/>
            <a:r>
              <a:rPr lang="en-GB" b="1" dirty="0" smtClean="0">
                <a:solidFill>
                  <a:srgbClr val="006600"/>
                </a:solidFill>
              </a:rPr>
              <a:t>General</a:t>
            </a:r>
            <a:r>
              <a:rPr lang="en-GB" b="1" dirty="0" smtClean="0">
                <a:solidFill>
                  <a:srgbClr val="006600"/>
                </a:solidFill>
              </a:rPr>
              <a:t> approach: inclusive of indigenous and traditional peoples – definitions are less important than characteristics of peoples and communities in relation to natural resources</a:t>
            </a:r>
          </a:p>
          <a:p>
            <a:pPr marL="441325" indent="-441325"/>
            <a:r>
              <a:rPr lang="en-GB" b="1" dirty="0" smtClean="0">
                <a:solidFill>
                  <a:srgbClr val="006600"/>
                </a:solidFill>
              </a:rPr>
              <a:t>Focus </a:t>
            </a:r>
            <a:r>
              <a:rPr lang="en-GB" b="1" dirty="0" smtClean="0">
                <a:solidFill>
                  <a:srgbClr val="006600"/>
                </a:solidFill>
              </a:rPr>
              <a:t>mostly on how traditional knowledge and management </a:t>
            </a:r>
            <a:r>
              <a:rPr lang="en-GB" b="1" dirty="0" smtClean="0">
                <a:solidFill>
                  <a:srgbClr val="006600"/>
                </a:solidFill>
              </a:rPr>
              <a:t> practices can </a:t>
            </a:r>
            <a:r>
              <a:rPr lang="en-GB" b="1" dirty="0" smtClean="0">
                <a:solidFill>
                  <a:srgbClr val="006600"/>
                </a:solidFill>
              </a:rPr>
              <a:t>help conservation of nature and how conservation can help livelihoods </a:t>
            </a: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0835">
                                            <p:txEl>
                                              <p:pRg st="0" end="0"/>
                                            </p:txEl>
                                          </p:spTgt>
                                        </p:tgtEl>
                                        <p:attrNameLst>
                                          <p:attrName>style.visibility</p:attrName>
                                        </p:attrNameLst>
                                      </p:cBhvr>
                                      <p:to>
                                        <p:strVal val="visible"/>
                                      </p:to>
                                    </p:set>
                                    <p:anim calcmode="lin" valueType="num">
                                      <p:cBhvr additive="base">
                                        <p:cTn id="7" dur="500" fill="hold"/>
                                        <p:tgtEl>
                                          <p:spTgt spid="1208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08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0835">
                                            <p:txEl>
                                              <p:pRg st="1" end="1"/>
                                            </p:txEl>
                                          </p:spTgt>
                                        </p:tgtEl>
                                        <p:attrNameLst>
                                          <p:attrName>style.visibility</p:attrName>
                                        </p:attrNameLst>
                                      </p:cBhvr>
                                      <p:to>
                                        <p:strVal val="visible"/>
                                      </p:to>
                                    </p:set>
                                    <p:anim calcmode="lin" valueType="num">
                                      <p:cBhvr additive="base">
                                        <p:cTn id="13" dur="500" fill="hold"/>
                                        <p:tgtEl>
                                          <p:spTgt spid="1208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083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xfrm>
            <a:off x="467544" y="332656"/>
            <a:ext cx="8316416" cy="792088"/>
          </a:xfrm>
        </p:spPr>
        <p:txBody>
          <a:bodyPr>
            <a:noAutofit/>
          </a:bodyPr>
          <a:lstStyle/>
          <a:p>
            <a:r>
              <a:rPr lang="en-US" sz="2800" b="1" dirty="0" smtClean="0">
                <a:solidFill>
                  <a:srgbClr val="CC0000"/>
                </a:solidFill>
                <a:effectLst>
                  <a:outerShdw blurRad="38100" dist="38100" dir="2700000" algn="tl">
                    <a:srgbClr val="000000"/>
                  </a:outerShdw>
                </a:effectLst>
              </a:rPr>
              <a:t>Issues </a:t>
            </a:r>
            <a:r>
              <a:rPr lang="en-US" sz="2800" b="1" dirty="0" smtClean="0">
                <a:solidFill>
                  <a:srgbClr val="CC0000"/>
                </a:solidFill>
                <a:effectLst>
                  <a:outerShdw blurRad="38100" dist="38100" dir="2700000" algn="tl">
                    <a:srgbClr val="000000"/>
                  </a:outerShdw>
                </a:effectLst>
              </a:rPr>
              <a:t>in </a:t>
            </a:r>
            <a:r>
              <a:rPr lang="en-US" sz="2800" b="1" dirty="0" smtClean="0">
                <a:solidFill>
                  <a:srgbClr val="CC0000"/>
                </a:solidFill>
                <a:effectLst>
                  <a:outerShdw blurRad="38100" dist="38100" dir="2700000" algn="tl">
                    <a:srgbClr val="000000"/>
                  </a:outerShdw>
                </a:effectLst>
              </a:rPr>
              <a:t>the international conservation agenda</a:t>
            </a:r>
            <a:endParaRPr lang="en-GB" sz="2800" b="1" dirty="0">
              <a:solidFill>
                <a:srgbClr val="CC0000"/>
              </a:solidFill>
              <a:effectLst>
                <a:outerShdw blurRad="38100" dist="38100" dir="2700000" algn="tl">
                  <a:srgbClr val="000000"/>
                </a:outerShdw>
              </a:effectLst>
            </a:endParaRPr>
          </a:p>
        </p:txBody>
      </p:sp>
      <p:sp>
        <p:nvSpPr>
          <p:cNvPr id="120835" name="Rectangle 3"/>
          <p:cNvSpPr>
            <a:spLocks noGrp="1" noChangeArrowheads="1"/>
          </p:cNvSpPr>
          <p:nvPr>
            <p:ph idx="1"/>
          </p:nvPr>
        </p:nvSpPr>
        <p:spPr>
          <a:xfrm>
            <a:off x="304800" y="1268760"/>
            <a:ext cx="8305800" cy="5328592"/>
          </a:xfrm>
          <a:noFill/>
          <a:ln/>
        </p:spPr>
        <p:txBody>
          <a:bodyPr>
            <a:normAutofit/>
          </a:bodyPr>
          <a:lstStyle/>
          <a:p>
            <a:pPr marL="441325" indent="-441325"/>
            <a:r>
              <a:rPr lang="en-GB" b="1" dirty="0" smtClean="0">
                <a:solidFill>
                  <a:srgbClr val="006600"/>
                </a:solidFill>
              </a:rPr>
              <a:t>Landscape approach</a:t>
            </a:r>
          </a:p>
          <a:p>
            <a:pPr marL="441325" indent="-441325"/>
            <a:r>
              <a:rPr lang="en-GB" b="1" dirty="0" smtClean="0">
                <a:solidFill>
                  <a:srgbClr val="006600"/>
                </a:solidFill>
              </a:rPr>
              <a:t>Ecosystem approach</a:t>
            </a:r>
          </a:p>
          <a:p>
            <a:pPr marL="441325" indent="-441325"/>
            <a:r>
              <a:rPr lang="en-GB" b="1" dirty="0" err="1" smtClean="0">
                <a:solidFill>
                  <a:srgbClr val="006600"/>
                </a:solidFill>
              </a:rPr>
              <a:t>Ecoystems</a:t>
            </a:r>
            <a:r>
              <a:rPr lang="en-GB" b="1" dirty="0" smtClean="0">
                <a:solidFill>
                  <a:srgbClr val="006600"/>
                </a:solidFill>
              </a:rPr>
              <a:t> goods and services</a:t>
            </a:r>
          </a:p>
          <a:p>
            <a:pPr marL="441325" indent="-441325"/>
            <a:r>
              <a:rPr lang="en-US" b="1" dirty="0" smtClean="0">
                <a:solidFill>
                  <a:srgbClr val="006600"/>
                </a:solidFill>
              </a:rPr>
              <a:t>Economics </a:t>
            </a:r>
            <a:r>
              <a:rPr lang="en-US" b="1" dirty="0" smtClean="0">
                <a:solidFill>
                  <a:srgbClr val="006600"/>
                </a:solidFill>
              </a:rPr>
              <a:t>of Ecosystems and </a:t>
            </a:r>
            <a:r>
              <a:rPr lang="en-US" b="1" dirty="0" smtClean="0">
                <a:solidFill>
                  <a:srgbClr val="006600"/>
                </a:solidFill>
              </a:rPr>
              <a:t>Biodiversity</a:t>
            </a:r>
            <a:r>
              <a:rPr lang="en-GB" b="1" dirty="0" smtClean="0">
                <a:solidFill>
                  <a:srgbClr val="006600"/>
                </a:solidFill>
              </a:rPr>
              <a:t>  </a:t>
            </a:r>
          </a:p>
          <a:p>
            <a:pPr marL="441325" indent="-441325"/>
            <a:r>
              <a:rPr lang="en-GB" b="1" dirty="0" smtClean="0">
                <a:solidFill>
                  <a:srgbClr val="006600"/>
                </a:solidFill>
              </a:rPr>
              <a:t>Climate change adaptation</a:t>
            </a:r>
          </a:p>
          <a:p>
            <a:pPr marL="441325" indent="-441325"/>
            <a:r>
              <a:rPr lang="en-GB" b="1" dirty="0" smtClean="0">
                <a:solidFill>
                  <a:srgbClr val="006600"/>
                </a:solidFill>
              </a:rPr>
              <a:t>Cultural aspects of ecosystem management </a:t>
            </a:r>
          </a:p>
          <a:p>
            <a:pPr marL="441325" indent="-441325"/>
            <a:r>
              <a:rPr lang="en-GB" b="1" dirty="0" smtClean="0">
                <a:solidFill>
                  <a:srgbClr val="006600"/>
                </a:solidFill>
              </a:rPr>
              <a:t>Governance  of natural resources </a:t>
            </a:r>
          </a:p>
          <a:p>
            <a:pPr marL="441325" indent="-441325"/>
            <a:r>
              <a:rPr lang="en-GB" b="1" dirty="0" smtClean="0">
                <a:solidFill>
                  <a:srgbClr val="006600"/>
                </a:solidFill>
              </a:rPr>
              <a:t>New PA paradigm </a:t>
            </a:r>
          </a:p>
          <a:p>
            <a:pPr marL="441325" indent="-441325"/>
            <a:r>
              <a:rPr lang="en-GB" b="1" dirty="0" smtClean="0">
                <a:solidFill>
                  <a:srgbClr val="006600"/>
                </a:solidFill>
              </a:rPr>
              <a:t>Food security based on good management of ecosystems and biodiversity </a:t>
            </a:r>
          </a:p>
          <a:p>
            <a:pPr marL="441325" indent="-441325"/>
            <a:r>
              <a:rPr lang="en-GB" b="1" dirty="0" smtClean="0">
                <a:solidFill>
                  <a:srgbClr val="006600"/>
                </a:solidFill>
              </a:rPr>
              <a:t>Growing concern about extractive industries </a:t>
            </a:r>
            <a:endParaRPr lang="en-GB" b="1" dirty="0" smtClean="0">
              <a:solidFill>
                <a:srgbClr val="006600"/>
              </a:solidFill>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0835">
                                            <p:txEl>
                                              <p:pRg st="0" end="0"/>
                                            </p:txEl>
                                          </p:spTgt>
                                        </p:tgtEl>
                                        <p:attrNameLst>
                                          <p:attrName>style.visibility</p:attrName>
                                        </p:attrNameLst>
                                      </p:cBhvr>
                                      <p:to>
                                        <p:strVal val="visible"/>
                                      </p:to>
                                    </p:set>
                                    <p:anim calcmode="lin" valueType="num">
                                      <p:cBhvr additive="base">
                                        <p:cTn id="7" dur="500" fill="hold"/>
                                        <p:tgtEl>
                                          <p:spTgt spid="1208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08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0835">
                                            <p:txEl>
                                              <p:pRg st="1" end="1"/>
                                            </p:txEl>
                                          </p:spTgt>
                                        </p:tgtEl>
                                        <p:attrNameLst>
                                          <p:attrName>style.visibility</p:attrName>
                                        </p:attrNameLst>
                                      </p:cBhvr>
                                      <p:to>
                                        <p:strVal val="visible"/>
                                      </p:to>
                                    </p:set>
                                    <p:anim calcmode="lin" valueType="num">
                                      <p:cBhvr additive="base">
                                        <p:cTn id="13" dur="500" fill="hold"/>
                                        <p:tgtEl>
                                          <p:spTgt spid="1208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08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0835">
                                            <p:txEl>
                                              <p:pRg st="2" end="2"/>
                                            </p:txEl>
                                          </p:spTgt>
                                        </p:tgtEl>
                                        <p:attrNameLst>
                                          <p:attrName>style.visibility</p:attrName>
                                        </p:attrNameLst>
                                      </p:cBhvr>
                                      <p:to>
                                        <p:strVal val="visible"/>
                                      </p:to>
                                    </p:set>
                                    <p:anim calcmode="lin" valueType="num">
                                      <p:cBhvr additive="base">
                                        <p:cTn id="19" dur="500" fill="hold"/>
                                        <p:tgtEl>
                                          <p:spTgt spid="1208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08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20835">
                                            <p:txEl>
                                              <p:pRg st="3" end="3"/>
                                            </p:txEl>
                                          </p:spTgt>
                                        </p:tgtEl>
                                        <p:attrNameLst>
                                          <p:attrName>style.visibility</p:attrName>
                                        </p:attrNameLst>
                                      </p:cBhvr>
                                      <p:to>
                                        <p:strVal val="visible"/>
                                      </p:to>
                                    </p:set>
                                    <p:anim calcmode="lin" valueType="num">
                                      <p:cBhvr additive="base">
                                        <p:cTn id="25" dur="500" fill="hold"/>
                                        <p:tgtEl>
                                          <p:spTgt spid="12083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2083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20835">
                                            <p:txEl>
                                              <p:pRg st="4" end="4"/>
                                            </p:txEl>
                                          </p:spTgt>
                                        </p:tgtEl>
                                        <p:attrNameLst>
                                          <p:attrName>style.visibility</p:attrName>
                                        </p:attrNameLst>
                                      </p:cBhvr>
                                      <p:to>
                                        <p:strVal val="visible"/>
                                      </p:to>
                                    </p:set>
                                    <p:anim calcmode="lin" valueType="num">
                                      <p:cBhvr additive="base">
                                        <p:cTn id="31" dur="500" fill="hold"/>
                                        <p:tgtEl>
                                          <p:spTgt spid="12083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2083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20835">
                                            <p:txEl>
                                              <p:pRg st="5" end="5"/>
                                            </p:txEl>
                                          </p:spTgt>
                                        </p:tgtEl>
                                        <p:attrNameLst>
                                          <p:attrName>style.visibility</p:attrName>
                                        </p:attrNameLst>
                                      </p:cBhvr>
                                      <p:to>
                                        <p:strVal val="visible"/>
                                      </p:to>
                                    </p:set>
                                    <p:anim calcmode="lin" valueType="num">
                                      <p:cBhvr additive="base">
                                        <p:cTn id="37" dur="500" fill="hold"/>
                                        <p:tgtEl>
                                          <p:spTgt spid="12083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2083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20835">
                                            <p:txEl>
                                              <p:pRg st="6" end="6"/>
                                            </p:txEl>
                                          </p:spTgt>
                                        </p:tgtEl>
                                        <p:attrNameLst>
                                          <p:attrName>style.visibility</p:attrName>
                                        </p:attrNameLst>
                                      </p:cBhvr>
                                      <p:to>
                                        <p:strVal val="visible"/>
                                      </p:to>
                                    </p:set>
                                    <p:anim calcmode="lin" valueType="num">
                                      <p:cBhvr additive="base">
                                        <p:cTn id="43" dur="500" fill="hold"/>
                                        <p:tgtEl>
                                          <p:spTgt spid="12083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2083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120835">
                                            <p:txEl>
                                              <p:pRg st="7" end="7"/>
                                            </p:txEl>
                                          </p:spTgt>
                                        </p:tgtEl>
                                        <p:attrNameLst>
                                          <p:attrName>style.visibility</p:attrName>
                                        </p:attrNameLst>
                                      </p:cBhvr>
                                      <p:to>
                                        <p:strVal val="visible"/>
                                      </p:to>
                                    </p:set>
                                    <p:anim calcmode="lin" valueType="num">
                                      <p:cBhvr additive="base">
                                        <p:cTn id="49" dur="500" fill="hold"/>
                                        <p:tgtEl>
                                          <p:spTgt spid="120835">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12083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120835">
                                            <p:txEl>
                                              <p:pRg st="8" end="8"/>
                                            </p:txEl>
                                          </p:spTgt>
                                        </p:tgtEl>
                                        <p:attrNameLst>
                                          <p:attrName>style.visibility</p:attrName>
                                        </p:attrNameLst>
                                      </p:cBhvr>
                                      <p:to>
                                        <p:strVal val="visible"/>
                                      </p:to>
                                    </p:set>
                                    <p:anim calcmode="lin" valueType="num">
                                      <p:cBhvr additive="base">
                                        <p:cTn id="55" dur="500" fill="hold"/>
                                        <p:tgtEl>
                                          <p:spTgt spid="120835">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120835">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120835">
                                            <p:txEl>
                                              <p:pRg st="9" end="9"/>
                                            </p:txEl>
                                          </p:spTgt>
                                        </p:tgtEl>
                                        <p:attrNameLst>
                                          <p:attrName>style.visibility</p:attrName>
                                        </p:attrNameLst>
                                      </p:cBhvr>
                                      <p:to>
                                        <p:strVal val="visible"/>
                                      </p:to>
                                    </p:set>
                                    <p:anim calcmode="lin" valueType="num">
                                      <p:cBhvr additive="base">
                                        <p:cTn id="61" dur="500" fill="hold"/>
                                        <p:tgtEl>
                                          <p:spTgt spid="120835">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120835">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build="p"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3484</TotalTime>
  <Words>369</Words>
  <Application>Microsoft Office PowerPoint</Application>
  <PresentationFormat>On-screen Show (4:3)</PresentationFormat>
  <Paragraphs>36</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Flow</vt:lpstr>
      <vt:lpstr>Indigenous Peoples’ Rights</vt:lpstr>
      <vt:lpstr>The UN Human Rights Process</vt:lpstr>
      <vt:lpstr>The UNDRIP: 46 articles – at least 15 relevant to conservation</vt:lpstr>
      <vt:lpstr>International Environmental Instruments</vt:lpstr>
      <vt:lpstr>International Environmental Instruments</vt:lpstr>
      <vt:lpstr>Issues in the international conservation agenda</vt:lpstr>
    </vt:vector>
  </TitlesOfParts>
  <Company>IUCN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Conservation with Indigenous and Traditional Peoples</dc:title>
  <dc:subject>April 2011</dc:subject>
  <dc:creator>Gonzalo Oviedo</dc:creator>
  <cp:lastModifiedBy>Gonzalo Oviedo</cp:lastModifiedBy>
  <cp:revision>265</cp:revision>
  <cp:lastPrinted>2007-11-02T09:07:28Z</cp:lastPrinted>
  <dcterms:created xsi:type="dcterms:W3CDTF">2006-05-30T12:58:33Z</dcterms:created>
  <dcterms:modified xsi:type="dcterms:W3CDTF">2012-04-11T11:29:01Z</dcterms:modified>
</cp:coreProperties>
</file>