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handoutMasterIdLst>
    <p:handoutMasterId r:id="rId13"/>
  </p:handout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custDataLst>
    <p:tags r:id="rId14"/>
  </p:custDataLst>
  <p:defaultTextStyle>
    <a:defPPr>
      <a:defRPr lang="en-US"/>
    </a:defPPr>
    <a:lvl1pPr marL="0" algn="l" defTabSz="914400" rtl="0" eaLnBrk="1" latinLnBrk="0" hangingPunct="1">
      <a:defRPr lang="en-GB" sz="1800" kern="1200">
        <a:solidFill>
          <a:srgbClr val="000000"/>
        </a:solidFill>
        <a:latin typeface="+mn-lt"/>
        <a:ea typeface="+mn-ea"/>
        <a:cs typeface="+mn-cs"/>
      </a:defRPr>
    </a:lvl1pPr>
    <a:lvl2pPr marL="457200" algn="l" defTabSz="914400" rtl="0" eaLnBrk="1" latinLnBrk="0" hangingPunct="1">
      <a:defRPr lang="en-GB" sz="1800" kern="1200">
        <a:solidFill>
          <a:srgbClr val="000000"/>
        </a:solidFill>
        <a:latin typeface="+mn-lt"/>
        <a:ea typeface="+mn-ea"/>
        <a:cs typeface="+mn-cs"/>
      </a:defRPr>
    </a:lvl2pPr>
    <a:lvl3pPr marL="914400" algn="l" defTabSz="914400" rtl="0" eaLnBrk="1" latinLnBrk="0" hangingPunct="1">
      <a:defRPr lang="en-GB" sz="1800" kern="1200">
        <a:solidFill>
          <a:srgbClr val="000000"/>
        </a:solidFill>
        <a:latin typeface="+mn-lt"/>
        <a:ea typeface="+mn-ea"/>
        <a:cs typeface="+mn-cs"/>
      </a:defRPr>
    </a:lvl3pPr>
    <a:lvl4pPr marL="1371600" algn="l" defTabSz="914400" rtl="0" eaLnBrk="1" latinLnBrk="0" hangingPunct="1">
      <a:defRPr lang="en-GB" sz="1800" kern="1200">
        <a:solidFill>
          <a:srgbClr val="000000"/>
        </a:solidFill>
        <a:latin typeface="+mn-lt"/>
        <a:ea typeface="+mn-ea"/>
        <a:cs typeface="+mn-cs"/>
      </a:defRPr>
    </a:lvl4pPr>
    <a:lvl5pPr marL="1828800" algn="l" defTabSz="914400" rtl="0" eaLnBrk="1" latinLnBrk="0" hangingPunct="1">
      <a:defRPr lang="en-GB" sz="1800" kern="1200">
        <a:solidFill>
          <a:srgbClr val="000000"/>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CC00"/>
    <a:srgbClr val="993333"/>
    <a:srgbClr val="CC3300"/>
    <a:srgbClr val="FF9900"/>
    <a:srgbClr val="FFCC66"/>
    <a:srgbClr val="5F5F5F"/>
    <a:srgbClr val="B2B2B2"/>
    <a:srgbClr val="DDDDDD"/>
    <a:srgbClr val="191919"/>
    <a:srgbClr val="323232"/>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p:scale>
          <a:sx n="75" d="100"/>
          <a:sy n="75" d="100"/>
        </p:scale>
        <p:origin x="-90" y="180"/>
      </p:cViewPr>
      <p:guideLst>
        <p:guide orient="horz" pos="2160"/>
        <p:guide pos="2880"/>
      </p:guideLst>
    </p:cSldViewPr>
  </p:slideViewPr>
  <p:notesTextViewPr>
    <p:cViewPr>
      <p:scale>
        <a:sx n="100" d="100"/>
        <a:sy n="100" d="100"/>
      </p:scale>
      <p:origin x="0" y="0"/>
    </p:cViewPr>
  </p:notesTextViewPr>
  <p:gridSpacing cx="46085125" cy="4608512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49CEBB0-B23A-4B4E-BE82-1B67A7021628}" type="datetimeFigureOut">
              <a:rPr lang="en-GB" smtClean="0"/>
              <a:pPr/>
              <a:t>11/04/2012</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05C275D-2AFC-469B-8B38-E3B038E266E9}" type="slidenum">
              <a:rPr lang="en-GB" smtClean="0"/>
              <a:pPr/>
              <a:t>‹#›</a:t>
            </a:fld>
            <a:endParaRPr lang="en-GB"/>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2306C9-FFF1-4CEF-8C84-A4AA614418A3}" type="datetimeFigureOut">
              <a:rPr lang="en-GB" smtClean="0"/>
              <a:pPr/>
              <a:t>11/04/2012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43093C-18F4-42F7-8B79-46E87D8CCD2D}"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06E466-BA61-40A2-AE33-CC205876562A}" type="slidenum">
              <a:rPr lang="en-GB"/>
              <a:pPr/>
              <a:t>2</a:t>
            </a:fld>
            <a:endParaRPr lang="en-GB"/>
          </a:p>
        </p:txBody>
      </p:sp>
      <p:sp>
        <p:nvSpPr>
          <p:cNvPr id="58370" name="Rectangle 2"/>
          <p:cNvSpPr>
            <a:spLocks noGrp="1" noRot="1" noChangeAspect="1" noChangeArrowheads="1" noTextEdit="1"/>
          </p:cNvSpPr>
          <p:nvPr>
            <p:ph type="sldImg"/>
          </p:nvPr>
        </p:nvSpPr>
        <p:spPr>
          <a:ln/>
        </p:spPr>
      </p:sp>
      <p:sp>
        <p:nvSpPr>
          <p:cNvPr id="58371" name="Rectangle 3"/>
          <p:cNvSpPr>
            <a:spLocks noGrp="1" noChangeArrowheads="1"/>
          </p:cNvSpPr>
          <p:nvPr>
            <p:ph type="body" idx="1"/>
          </p:nvPr>
        </p:nvSpPr>
        <p:spPr/>
        <p:txBody>
          <a:bodyPr/>
          <a:lstStyle/>
          <a:p>
            <a:pPr marL="304800" indent="-304800"/>
            <a:endParaRPr lang="en-GB" b="1" dirty="0"/>
          </a:p>
          <a:p>
            <a:pPr marL="304800" indent="-304800"/>
            <a:r>
              <a:rPr lang="en-GB" b="1" dirty="0"/>
              <a:t>www.danadeclaration.org  A compromise document  agreed between conservationists, social scientist and policy makers in Wadi Dana Jordan April 2002</a:t>
            </a:r>
          </a:p>
          <a:p>
            <a:pPr marL="304800" indent="-304800"/>
            <a:endParaRPr lang="en-GB" b="1" dirty="0"/>
          </a:p>
          <a:p>
            <a:pPr marL="304800" indent="-304800"/>
            <a:r>
              <a:rPr lang="en-GB" b="1" dirty="0"/>
              <a:t>Recognizing the unprecedented threats to conservation and the sustainable use of the word’s biodiversity ……..  Mobile peoples are discriminated against, their rights , including access to natural resources are often denied and conventional conservation practices insufficiently address  their concerns. Commitment to promoting the conservation practices based on the following principles:</a:t>
            </a:r>
          </a:p>
          <a:p>
            <a:pPr marL="304800" indent="-304800"/>
            <a:endParaRPr lang="en-GB" b="1" dirty="0"/>
          </a:p>
          <a:p>
            <a:pPr marL="304800" indent="-304800"/>
            <a:r>
              <a:rPr lang="en-GB" b="1" dirty="0"/>
              <a:t>I   Rights to empowerment  including rights to traditional land and resource rights.</a:t>
            </a:r>
          </a:p>
          <a:p>
            <a:pPr marL="304800" indent="-304800"/>
            <a:r>
              <a:rPr lang="en-GB" b="1" dirty="0"/>
              <a:t>II  Trust and respect  including accountability of conservation objectives and needs of mobile peoples </a:t>
            </a:r>
          </a:p>
          <a:p>
            <a:pPr marL="304800" indent="-304800"/>
            <a:r>
              <a:rPr lang="en-GB" b="1" dirty="0"/>
              <a:t>III  Different knowledge systems   acknowledging traditional and mainstream sciences and conservation management practices </a:t>
            </a:r>
          </a:p>
          <a:p>
            <a:pPr marL="304800" indent="-304800"/>
            <a:r>
              <a:rPr lang="en-GB" b="1" dirty="0"/>
              <a:t>IV  Adaptive management building on areas of common interest between mobile lifestyles and sustainable resource management</a:t>
            </a:r>
          </a:p>
          <a:p>
            <a:pPr marL="304800" indent="-304800">
              <a:buFontTx/>
              <a:buAutoNum type="romanUcPeriod" startAt="5"/>
            </a:pPr>
            <a:r>
              <a:rPr lang="en-GB" b="1" dirty="0"/>
              <a:t>  Collaborative management  including  cross-cultural dialogue and decision making in conservation </a:t>
            </a:r>
          </a:p>
          <a:p>
            <a:pPr marL="304800" indent="-304800">
              <a:buFontTx/>
              <a:buAutoNum type="romanUcPeriod" startAt="5"/>
            </a:pPr>
            <a:endParaRPr lang="en-GB" b="1" dirty="0"/>
          </a:p>
          <a:p>
            <a:pPr marL="304800" indent="-304800"/>
            <a:r>
              <a:rPr lang="en-GB" b="1" dirty="0"/>
              <a:t>World Parks Congress  Recommendation 5.27    2003  creation of WAMIP </a:t>
            </a:r>
          </a:p>
          <a:p>
            <a:pPr marL="304800" indent="-304800">
              <a:buFontTx/>
              <a:buAutoNum type="romanUcPeriod" startAt="5"/>
            </a:pPr>
            <a:endParaRPr lang="en-GB" b="1" dirty="0"/>
          </a:p>
          <a:p>
            <a:pPr marL="304800" indent="-304800"/>
            <a:r>
              <a:rPr lang="en-GB" b="1" dirty="0"/>
              <a:t>World Conservation Congress IUCN  Bangkok  2004    Resolution 68 (with right  to remain in Voluntary Isolation</a:t>
            </a:r>
            <a:r>
              <a:rPr lang="en-GB" dirty="0"/>
              <a:t>)  </a:t>
            </a:r>
          </a:p>
          <a:p>
            <a:pPr marL="304800" indent="-304800"/>
            <a:endParaRPr lang="en-GB" dirty="0"/>
          </a:p>
          <a:p>
            <a:pPr marL="304800" indent="-304800"/>
            <a:r>
              <a:rPr lang="en-GB" b="1" dirty="0"/>
              <a:t>UNPFII  fifth session 2006   side event to highlight the invisibility plight of MOBILE indigenous peoples </a:t>
            </a:r>
          </a:p>
          <a:p>
            <a:pPr marL="304800" indent="-304800"/>
            <a:r>
              <a:rPr lang="en-GB" b="1" dirty="0"/>
              <a:t>UNPFII  seventh session 2008 – workshop on climate change and mobility peoples </a:t>
            </a:r>
          </a:p>
          <a:p>
            <a:pPr marL="304800" indent="-304800"/>
            <a:endParaRPr lang="en-GB" b="1" dirty="0"/>
          </a:p>
          <a:p>
            <a:pPr marL="304800" indent="-304800"/>
            <a:r>
              <a:rPr lang="en-GB" b="1" dirty="0"/>
              <a:t>World Conservation Congress IUCN    Barcelona 2008  Resolution 126  Endorses Dana Declaration  and recognizes the efforts of pastoral peoples as set out in the Segovia Declaration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B2E7512-2B14-40E4-B3C2-9BD0B24D4955}" type="datetimeFigureOut">
              <a:rPr lang="en-GB" smtClean="0"/>
              <a:pPr/>
              <a:t>11/04/2012</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95CABF6C-BE61-416F-9864-4B0BBE4D2864}"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2E7512-2B14-40E4-B3C2-9BD0B24D4955}" type="datetimeFigureOut">
              <a:rPr lang="en-GB" smtClean="0"/>
              <a:pPr/>
              <a:t>11/04/2012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CABF6C-BE61-416F-9864-4B0BBE4D286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2E7512-2B14-40E4-B3C2-9BD0B24D4955}" type="datetimeFigureOut">
              <a:rPr lang="en-GB" smtClean="0"/>
              <a:pPr/>
              <a:t>11/04/2012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CABF6C-BE61-416F-9864-4B0BBE4D286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B2E7512-2B14-40E4-B3C2-9BD0B24D4955}" type="datetimeFigureOut">
              <a:rPr lang="en-GB" smtClean="0"/>
              <a:pPr/>
              <a:t>11/04/2012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CABF6C-BE61-416F-9864-4B0BBE4D286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B2E7512-2B14-40E4-B3C2-9BD0B24D4955}" type="datetimeFigureOut">
              <a:rPr lang="en-GB" smtClean="0"/>
              <a:pPr/>
              <a:t>11/04/2012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5CABF6C-BE61-416F-9864-4B0BBE4D2864}"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B2E7512-2B14-40E4-B3C2-9BD0B24D4955}" type="datetimeFigureOut">
              <a:rPr lang="en-GB" smtClean="0"/>
              <a:pPr/>
              <a:t>11/04/2012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CABF6C-BE61-416F-9864-4B0BBE4D286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B2E7512-2B14-40E4-B3C2-9BD0B24D4955}" type="datetimeFigureOut">
              <a:rPr lang="en-GB" smtClean="0"/>
              <a:pPr/>
              <a:t>11/04/2012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5CABF6C-BE61-416F-9864-4B0BBE4D286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B2E7512-2B14-40E4-B3C2-9BD0B24D4955}" type="datetimeFigureOut">
              <a:rPr lang="en-GB" smtClean="0"/>
              <a:pPr/>
              <a:t>11/04/2012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5CABF6C-BE61-416F-9864-4B0BBE4D286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E7512-2B14-40E4-B3C2-9BD0B24D4955}" type="datetimeFigureOut">
              <a:rPr lang="en-GB" smtClean="0"/>
              <a:pPr/>
              <a:t>11/04/2012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5CABF6C-BE61-416F-9864-4B0BBE4D286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B2E7512-2B14-40E4-B3C2-9BD0B24D4955}" type="datetimeFigureOut">
              <a:rPr lang="en-GB" smtClean="0"/>
              <a:pPr/>
              <a:t>11/04/2012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5CABF6C-BE61-416F-9864-4B0BBE4D286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B2E7512-2B14-40E4-B3C2-9BD0B24D4955}" type="datetimeFigureOut">
              <a:rPr lang="en-GB" smtClean="0"/>
              <a:pPr/>
              <a:t>11/04/2012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95CABF6C-BE61-416F-9864-4B0BBE4D2864}" type="slidenum">
              <a:rPr lang="en-GB" smtClean="0"/>
              <a:pPr/>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B2E7512-2B14-40E4-B3C2-9BD0B24D4955}" type="datetimeFigureOut">
              <a:rPr lang="en-GB" smtClean="0"/>
              <a:pPr/>
              <a:t>11/04/2012</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5CABF6C-BE61-416F-9864-4B0BBE4D2864}" type="slidenum">
              <a:rPr lang="en-GB" smtClean="0"/>
              <a:pPr/>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dirty="0" smtClean="0"/>
              <a:t> Dana +10 Workshop</a:t>
            </a:r>
            <a:endParaRPr lang="en-US" dirty="0"/>
          </a:p>
        </p:txBody>
      </p:sp>
      <p:sp>
        <p:nvSpPr>
          <p:cNvPr id="3" name="Subtitle 2"/>
          <p:cNvSpPr>
            <a:spLocks noGrp="1"/>
          </p:cNvSpPr>
          <p:nvPr>
            <p:ph type="subTitle" idx="1"/>
          </p:nvPr>
        </p:nvSpPr>
        <p:spPr/>
        <p:txBody>
          <a:bodyPr/>
          <a:lstStyle/>
          <a:p>
            <a:r>
              <a:rPr lang="en-US" dirty="0" smtClean="0"/>
              <a:t>April 11-13</a:t>
            </a:r>
            <a:r>
              <a:rPr lang="en-US" baseline="30000" dirty="0" smtClean="0"/>
              <a:t>th</a:t>
            </a:r>
            <a:r>
              <a:rPr lang="en-US" dirty="0" smtClean="0"/>
              <a:t> 2012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57200" y="704087"/>
            <a:ext cx="8229600" cy="1143000"/>
          </a:xfrm>
        </p:spPr>
        <p:txBody>
          <a:bodyPr wrap="square" lIns="0" tIns="45718" rIns="0" bIns="0" anchor="t" anchorCtr="0">
            <a:noAutofit/>
          </a:bodyPr>
          <a:lstStyle/>
          <a:p>
            <a:r>
              <a:rPr lang="en-GB" sz="4000" b="1" u="sng" dirty="0" smtClean="0">
                <a:solidFill>
                  <a:srgbClr val="000000"/>
                </a:solidFill>
                <a:latin typeface="Calibri"/>
              </a:rPr>
              <a:t>Endorsements of the Dana Declaration</a:t>
            </a:r>
            <a:endParaRPr lang="en-GB" sz="4000" b="1" u="sng" dirty="0">
              <a:solidFill>
                <a:srgbClr val="000000"/>
              </a:solidFill>
              <a:latin typeface="Calibri"/>
            </a:endParaRPr>
          </a:p>
        </p:txBody>
      </p:sp>
      <p:sp>
        <p:nvSpPr>
          <p:cNvPr id="3" name="Content Placeholder 2"/>
          <p:cNvSpPr>
            <a:spLocks noGrp="1"/>
          </p:cNvSpPr>
          <p:nvPr>
            <p:ph idx="1"/>
          </p:nvPr>
        </p:nvSpPr>
        <p:spPr bwMode="gray">
          <a:xfrm>
            <a:off x="457200" y="2196731"/>
            <a:ext cx="8229600" cy="4389120"/>
          </a:xfrm>
        </p:spPr>
        <p:txBody>
          <a:bodyPr wrap="square" lIns="91439" tIns="45719" rIns="91439" bIns="45719" anchor="t" anchorCtr="0">
            <a:noAutofit/>
          </a:bodyPr>
          <a:lstStyle/>
          <a:p>
            <a:pPr>
              <a:buClr>
                <a:srgbClr val="0BD0D9"/>
              </a:buClr>
            </a:pPr>
            <a:r>
              <a:rPr lang="en-GB" dirty="0" smtClean="0">
                <a:solidFill>
                  <a:srgbClr val="000000"/>
                </a:solidFill>
                <a:latin typeface="Constantia"/>
              </a:rPr>
              <a:t>WPCA (World Commission on Protected Areas) IUCN  Durban 2003  </a:t>
            </a:r>
            <a:r>
              <a:rPr lang="en-GB" b="1" dirty="0" smtClean="0">
                <a:solidFill>
                  <a:srgbClr val="000000"/>
                </a:solidFill>
                <a:latin typeface="Constantia"/>
              </a:rPr>
              <a:t>endorsement</a:t>
            </a:r>
          </a:p>
          <a:p>
            <a:pPr>
              <a:buClr>
                <a:srgbClr val="0BD0D9"/>
              </a:buClr>
            </a:pPr>
            <a:r>
              <a:rPr lang="en-GB" dirty="0" smtClean="0">
                <a:solidFill>
                  <a:srgbClr val="000000"/>
                </a:solidFill>
                <a:latin typeface="Constantia"/>
              </a:rPr>
              <a:t>Part of the </a:t>
            </a:r>
            <a:r>
              <a:rPr lang="en-GB" b="1" dirty="0" smtClean="0">
                <a:solidFill>
                  <a:srgbClr val="000000"/>
                </a:solidFill>
                <a:latin typeface="Constantia"/>
              </a:rPr>
              <a:t>Durban Action Plan  </a:t>
            </a:r>
            <a:r>
              <a:rPr lang="en-GB" dirty="0" smtClean="0">
                <a:solidFill>
                  <a:srgbClr val="000000"/>
                </a:solidFill>
                <a:latin typeface="Constantia"/>
              </a:rPr>
              <a:t>(2003)</a:t>
            </a:r>
          </a:p>
          <a:p>
            <a:pPr>
              <a:buClr>
                <a:srgbClr val="0BD0D9"/>
              </a:buClr>
            </a:pPr>
            <a:r>
              <a:rPr lang="en-GB" dirty="0" smtClean="0">
                <a:solidFill>
                  <a:srgbClr val="000000"/>
                </a:solidFill>
                <a:latin typeface="Constantia"/>
              </a:rPr>
              <a:t>WAMIP </a:t>
            </a:r>
            <a:r>
              <a:rPr lang="en-GB" b="1" dirty="0" smtClean="0">
                <a:solidFill>
                  <a:srgbClr val="000000"/>
                </a:solidFill>
                <a:latin typeface="Constantia"/>
              </a:rPr>
              <a:t>formed </a:t>
            </a:r>
            <a:r>
              <a:rPr lang="en-GB" dirty="0" smtClean="0">
                <a:solidFill>
                  <a:srgbClr val="000000"/>
                </a:solidFill>
                <a:latin typeface="Constantia"/>
              </a:rPr>
              <a:t>at Durban WCPA (2003) and endorses  the Dana Declaration </a:t>
            </a:r>
          </a:p>
          <a:p>
            <a:pPr>
              <a:buClr>
                <a:srgbClr val="0BD0D9"/>
              </a:buClr>
            </a:pPr>
            <a:r>
              <a:rPr lang="en-GB" dirty="0" smtClean="0">
                <a:solidFill>
                  <a:srgbClr val="000000"/>
                </a:solidFill>
                <a:latin typeface="Constantia"/>
              </a:rPr>
              <a:t>WCC (World Conservation Congress) of IUCN </a:t>
            </a:r>
            <a:r>
              <a:rPr lang="en-GB" b="1" dirty="0" smtClean="0">
                <a:solidFill>
                  <a:srgbClr val="000000"/>
                </a:solidFill>
                <a:latin typeface="Constantia"/>
              </a:rPr>
              <a:t>notes</a:t>
            </a:r>
            <a:r>
              <a:rPr lang="en-GB" dirty="0" smtClean="0">
                <a:solidFill>
                  <a:srgbClr val="000000"/>
                </a:solidFill>
                <a:latin typeface="Constantia"/>
              </a:rPr>
              <a:t> the Dana  Declaration in 2004 Bangkok </a:t>
            </a:r>
          </a:p>
          <a:p>
            <a:pPr>
              <a:buClr>
                <a:srgbClr val="0BD0D9"/>
              </a:buClr>
            </a:pPr>
            <a:r>
              <a:rPr lang="en-GB" dirty="0" smtClean="0">
                <a:solidFill>
                  <a:srgbClr val="000000"/>
                </a:solidFill>
                <a:latin typeface="Constantia"/>
              </a:rPr>
              <a:t>WCC of IUCN </a:t>
            </a:r>
            <a:r>
              <a:rPr lang="en-GB" b="1" dirty="0" smtClean="0">
                <a:solidFill>
                  <a:srgbClr val="000000"/>
                </a:solidFill>
                <a:latin typeface="Constantia"/>
              </a:rPr>
              <a:t>endorses</a:t>
            </a:r>
            <a:r>
              <a:rPr lang="en-GB" dirty="0" smtClean="0">
                <a:solidFill>
                  <a:srgbClr val="000000"/>
                </a:solidFill>
                <a:latin typeface="Constantia"/>
              </a:rPr>
              <a:t> the Dana Declaration in 2008 Barcelona</a:t>
            </a:r>
            <a:endParaRPr lang="en-GB" dirty="0">
              <a:solidFill>
                <a:srgbClr val="000000"/>
              </a:solidFill>
              <a:latin typeface="Constanti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Dana Logo July 2005"/>
          <p:cNvPicPr>
            <a:picLocks noChangeAspect="1" noChangeArrowheads="1"/>
          </p:cNvPicPr>
          <p:nvPr/>
        </p:nvPicPr>
        <p:blipFill>
          <a:blip r:embed="rId3" cstate="print"/>
          <a:srcRect/>
          <a:stretch>
            <a:fillRect/>
          </a:stretch>
        </p:blipFill>
        <p:spPr bwMode="gray">
          <a:xfrm>
            <a:off x="271067" y="1521772"/>
            <a:ext cx="8601867" cy="3814456"/>
          </a:xfrm>
          <a:prstGeom prst="rect">
            <a:avLst/>
          </a:prstGeom>
          <a:noFill/>
        </p:spPr>
      </p:pic>
      <p:sp>
        <p:nvSpPr>
          <p:cNvPr id="4" name="Rectangle 3"/>
          <p:cNvSpPr/>
          <p:nvPr/>
        </p:nvSpPr>
        <p:spPr>
          <a:xfrm>
            <a:off x="1" y="0"/>
            <a:ext cx="9144000" cy="164198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57200" y="704087"/>
            <a:ext cx="8229600" cy="1143000"/>
          </a:xfrm>
        </p:spPr>
        <p:txBody>
          <a:bodyPr wrap="square" lIns="0" tIns="45719" rIns="0" bIns="0" anchor="t">
            <a:noAutofit/>
          </a:bodyPr>
          <a:lstStyle/>
          <a:p>
            <a:r>
              <a:rPr lang="en-GB" sz="4000" b="1" u="sng" dirty="0" smtClean="0">
                <a:solidFill>
                  <a:srgbClr val="000000"/>
                </a:solidFill>
                <a:latin typeface="Calibri"/>
              </a:rPr>
              <a:t>www.danadeclaration.org</a:t>
            </a:r>
            <a:endParaRPr lang="en-GB" sz="4000" b="1" u="sng" dirty="0">
              <a:solidFill>
                <a:srgbClr val="000000"/>
              </a:solidFill>
              <a:latin typeface="Calibri"/>
            </a:endParaRPr>
          </a:p>
        </p:txBody>
      </p:sp>
      <p:sp>
        <p:nvSpPr>
          <p:cNvPr id="3" name="Content Placeholder 2"/>
          <p:cNvSpPr>
            <a:spLocks noGrp="1"/>
          </p:cNvSpPr>
          <p:nvPr>
            <p:ph idx="1"/>
          </p:nvPr>
        </p:nvSpPr>
        <p:spPr bwMode="gray">
          <a:xfrm>
            <a:off x="457200" y="2196731"/>
            <a:ext cx="8229600" cy="4389120"/>
          </a:xfrm>
        </p:spPr>
        <p:txBody>
          <a:bodyPr wrap="square" lIns="91439" tIns="45719" rIns="91439" bIns="45719" anchor="t" anchorCtr="0">
            <a:noAutofit/>
          </a:bodyPr>
          <a:lstStyle/>
          <a:p>
            <a:pPr>
              <a:buClr>
                <a:srgbClr val="0BD0D9"/>
              </a:buClr>
            </a:pPr>
            <a:r>
              <a:rPr lang="en-GB" dirty="0" smtClean="0">
                <a:solidFill>
                  <a:srgbClr val="000000"/>
                </a:solidFill>
                <a:latin typeface="Constantia"/>
              </a:rPr>
              <a:t>The </a:t>
            </a:r>
            <a:r>
              <a:rPr lang="en-GB" b="1" dirty="0" smtClean="0">
                <a:solidFill>
                  <a:srgbClr val="000000"/>
                </a:solidFill>
                <a:latin typeface="Constantia"/>
              </a:rPr>
              <a:t>Dana Declaration on Mobile Peoples and  Conservation </a:t>
            </a:r>
            <a:r>
              <a:rPr lang="en-GB" dirty="0" smtClean="0">
                <a:solidFill>
                  <a:srgbClr val="000000"/>
                </a:solidFill>
                <a:latin typeface="Constantia"/>
              </a:rPr>
              <a:t>was the outcome of an agreed statement of concern  and a compromise document  promoting five principles  of good practice  between conservationists, social scientists and policymakers in Wadi Dana  Jordan April 2002.  </a:t>
            </a:r>
            <a:endParaRPr lang="en-GB" dirty="0">
              <a:solidFill>
                <a:srgbClr val="000000"/>
              </a:solidFill>
              <a:latin typeface="Constanti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57200" y="704087"/>
            <a:ext cx="8686800" cy="1143000"/>
          </a:xfrm>
        </p:spPr>
        <p:txBody>
          <a:bodyPr wrap="square" lIns="0" tIns="45718" rIns="0" bIns="0" anchor="t" anchorCtr="0">
            <a:noAutofit/>
          </a:bodyPr>
          <a:lstStyle/>
          <a:p>
            <a:r>
              <a:rPr lang="en-GB" sz="4000" b="1" u="sng" dirty="0" smtClean="0">
                <a:solidFill>
                  <a:srgbClr val="000000"/>
                </a:solidFill>
                <a:latin typeface="Calibri"/>
              </a:rPr>
              <a:t>Dana Declaration on Mobile Peoples &amp;  Conservation</a:t>
            </a:r>
            <a:endParaRPr lang="en-GB" sz="4000" b="1" u="sng" dirty="0">
              <a:solidFill>
                <a:srgbClr val="000000"/>
              </a:solidFill>
              <a:latin typeface="Calibri"/>
            </a:endParaRPr>
          </a:p>
        </p:txBody>
      </p:sp>
      <p:sp>
        <p:nvSpPr>
          <p:cNvPr id="3" name="Content Placeholder 2"/>
          <p:cNvSpPr>
            <a:spLocks noGrp="1"/>
          </p:cNvSpPr>
          <p:nvPr>
            <p:ph idx="1"/>
          </p:nvPr>
        </p:nvSpPr>
        <p:spPr bwMode="gray">
          <a:xfrm>
            <a:off x="457200" y="2196732"/>
            <a:ext cx="8229600" cy="4389120"/>
          </a:xfrm>
        </p:spPr>
        <p:txBody>
          <a:bodyPr>
            <a:normAutofit/>
          </a:bodyPr>
          <a:lstStyle/>
          <a:p>
            <a:r>
              <a:rPr lang="en-GB" dirty="0" smtClean="0">
                <a:solidFill>
                  <a:srgbClr val="000000"/>
                </a:solidFill>
              </a:rPr>
              <a:t>Recognizing the unprecedented threats to conservation and the sustainable use of the world’s biodiversity…</a:t>
            </a:r>
          </a:p>
          <a:p>
            <a:pPr>
              <a:buNone/>
            </a:pPr>
            <a:endParaRPr lang="en-GB" dirty="0" smtClean="0">
              <a:solidFill>
                <a:srgbClr val="000000"/>
              </a:solidFill>
            </a:endParaRPr>
          </a:p>
          <a:p>
            <a:r>
              <a:rPr lang="en-GB" dirty="0" smtClean="0">
                <a:solidFill>
                  <a:srgbClr val="000000"/>
                </a:solidFill>
              </a:rPr>
              <a:t>Mobile peoples are discriminated against, their rights, including access to natural resources are often denied and conventional conservation practices insufficiently address their concerns.   We are hereby committed to promoting conservation practices based on the following five principles:</a:t>
            </a:r>
            <a:endParaRPr lang="en-GB" dirty="0">
              <a:solidFill>
                <a:srgbClr val="00000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bwMode="gray">
          <a:xfrm>
            <a:off x="457200" y="704087"/>
            <a:ext cx="8229600" cy="1143000"/>
          </a:xfrm>
        </p:spPr>
        <p:txBody>
          <a:bodyPr wrap="square" lIns="0" tIns="45718" rIns="0" bIns="0" anchor="t" anchorCtr="0">
            <a:noAutofit/>
          </a:bodyPr>
          <a:lstStyle/>
          <a:p>
            <a:r>
              <a:rPr lang="en-GB" sz="4000" b="1" u="sng" dirty="0" smtClean="0">
                <a:solidFill>
                  <a:srgbClr val="000000"/>
                </a:solidFill>
                <a:latin typeface="Calibri"/>
              </a:rPr>
              <a:t>Principle I. Rights &amp; Empowerment</a:t>
            </a:r>
            <a:endParaRPr lang="en-GB" sz="4000" b="1" u="sng" dirty="0">
              <a:solidFill>
                <a:srgbClr val="000000"/>
              </a:solidFill>
              <a:latin typeface="Calibri"/>
            </a:endParaRPr>
          </a:p>
        </p:txBody>
      </p:sp>
      <p:sp>
        <p:nvSpPr>
          <p:cNvPr id="5" name="Content Placeholder 4"/>
          <p:cNvSpPr>
            <a:spLocks noGrp="1"/>
          </p:cNvSpPr>
          <p:nvPr>
            <p:ph idx="1"/>
          </p:nvPr>
        </p:nvSpPr>
        <p:spPr bwMode="gray">
          <a:xfrm>
            <a:off x="457200" y="2196731"/>
            <a:ext cx="8229600" cy="4389120"/>
          </a:xfrm>
        </p:spPr>
        <p:txBody>
          <a:bodyPr wrap="square" lIns="91439" tIns="45719" rIns="91439" bIns="45719" anchor="t" anchorCtr="0">
            <a:noAutofit/>
          </a:bodyPr>
          <a:lstStyle/>
          <a:p>
            <a:pPr>
              <a:buClr>
                <a:srgbClr val="0BD0D9"/>
              </a:buClr>
            </a:pPr>
            <a:r>
              <a:rPr lang="en-GB" dirty="0" smtClean="0">
                <a:solidFill>
                  <a:srgbClr val="000000"/>
                </a:solidFill>
                <a:latin typeface="Constantia"/>
              </a:rPr>
              <a:t>Conservation approaches must recognize mobile peoples’ rights, management responsibilities and capacities and should lead to effective empowerment. </a:t>
            </a:r>
          </a:p>
          <a:p>
            <a:pPr>
              <a:buClr>
                <a:srgbClr val="0BD0D9"/>
              </a:buClr>
            </a:pPr>
            <a:endParaRPr lang="en-GB" dirty="0" smtClean="0">
              <a:solidFill>
                <a:srgbClr val="000000"/>
              </a:solidFill>
              <a:latin typeface="Constantia"/>
            </a:endParaRPr>
          </a:p>
          <a:p>
            <a:pPr>
              <a:buClr>
                <a:srgbClr val="0BD0D9"/>
              </a:buClr>
            </a:pPr>
            <a:r>
              <a:rPr lang="en-GB" dirty="0" smtClean="0">
                <a:solidFill>
                  <a:srgbClr val="000000"/>
                </a:solidFill>
                <a:latin typeface="Constantia"/>
              </a:rPr>
              <a:t>These include human rights, land and resource rights including under customary law; cultural  and intellectual property rights,  rights to full participation in decision-making and rights to derive equitable benefits from use of local natural resources. </a:t>
            </a:r>
            <a:endParaRPr lang="en-GB" dirty="0">
              <a:solidFill>
                <a:srgbClr val="000000"/>
              </a:solidFill>
              <a:latin typeface="Constanti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57200" y="704087"/>
            <a:ext cx="8229600" cy="1143000"/>
          </a:xfrm>
        </p:spPr>
        <p:txBody>
          <a:bodyPr wrap="square" lIns="0" tIns="45718" rIns="0" bIns="0" anchor="t" anchorCtr="0">
            <a:noAutofit/>
          </a:bodyPr>
          <a:lstStyle/>
          <a:p>
            <a:r>
              <a:rPr lang="en-GB" sz="4000" b="1" u="sng" dirty="0" smtClean="0">
                <a:solidFill>
                  <a:srgbClr val="000000"/>
                </a:solidFill>
                <a:latin typeface="Calibri"/>
              </a:rPr>
              <a:t>Principle 2 . Trust and Respect </a:t>
            </a:r>
            <a:endParaRPr lang="en-GB" sz="4000" b="1" u="sng" dirty="0">
              <a:solidFill>
                <a:srgbClr val="000000"/>
              </a:solidFill>
              <a:latin typeface="Calibri"/>
            </a:endParaRPr>
          </a:p>
        </p:txBody>
      </p:sp>
      <p:sp>
        <p:nvSpPr>
          <p:cNvPr id="3" name="Content Placeholder 2"/>
          <p:cNvSpPr>
            <a:spLocks noGrp="1"/>
          </p:cNvSpPr>
          <p:nvPr>
            <p:ph idx="1"/>
          </p:nvPr>
        </p:nvSpPr>
        <p:spPr bwMode="gray">
          <a:xfrm>
            <a:off x="457200" y="2196731"/>
            <a:ext cx="8229600" cy="4389120"/>
          </a:xfrm>
        </p:spPr>
        <p:txBody>
          <a:bodyPr wrap="square" lIns="91439" tIns="45719" rIns="91439" bIns="45719" anchor="t" anchorCtr="0">
            <a:noAutofit/>
          </a:bodyPr>
          <a:lstStyle/>
          <a:p>
            <a:pPr>
              <a:buClr>
                <a:srgbClr val="0BD0D9"/>
              </a:buClr>
            </a:pPr>
            <a:r>
              <a:rPr lang="en-GB" dirty="0" smtClean="0">
                <a:solidFill>
                  <a:srgbClr val="000000"/>
                </a:solidFill>
                <a:latin typeface="Constantia"/>
              </a:rPr>
              <a:t>Partnerships with conservation interest should be based on mutual trust and address issues of discrimination. </a:t>
            </a:r>
          </a:p>
          <a:p>
            <a:pPr>
              <a:buClr>
                <a:srgbClr val="0BD0D9"/>
              </a:buClr>
            </a:pPr>
            <a:endParaRPr lang="en-GB" dirty="0" smtClean="0">
              <a:solidFill>
                <a:srgbClr val="000000"/>
              </a:solidFill>
              <a:latin typeface="Constantia"/>
            </a:endParaRPr>
          </a:p>
          <a:p>
            <a:pPr>
              <a:buClr>
                <a:srgbClr val="0BD0D9"/>
              </a:buClr>
            </a:pPr>
            <a:r>
              <a:rPr lang="en-GB" dirty="0" smtClean="0">
                <a:solidFill>
                  <a:srgbClr val="000000"/>
                </a:solidFill>
                <a:latin typeface="Constantia"/>
              </a:rPr>
              <a:t>These include  equitable partnerships; acknowledgment and respect for mobile peoples institutions; recognition of customary law,  accountability in relation to the fulfilment of conservation objectives and the needs of mobile peoples.   </a:t>
            </a:r>
            <a:endParaRPr lang="en-GB" dirty="0">
              <a:solidFill>
                <a:srgbClr val="000000"/>
              </a:solidFill>
              <a:latin typeface="Constanti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57200" y="704087"/>
            <a:ext cx="8686800" cy="1143000"/>
          </a:xfrm>
        </p:spPr>
        <p:txBody>
          <a:bodyPr wrap="square" lIns="0" tIns="45718" rIns="0" bIns="0" anchor="t" anchorCtr="0">
            <a:noAutofit/>
          </a:bodyPr>
          <a:lstStyle/>
          <a:p>
            <a:r>
              <a:rPr lang="en-GB" sz="4000" b="1" u="sng" dirty="0" smtClean="0">
                <a:solidFill>
                  <a:srgbClr val="000000"/>
                </a:solidFill>
                <a:latin typeface="Calibri"/>
              </a:rPr>
              <a:t>Principle 3. Different Knowledge Systems </a:t>
            </a:r>
            <a:endParaRPr lang="en-GB" sz="4000" b="1" u="sng" dirty="0">
              <a:solidFill>
                <a:srgbClr val="000000"/>
              </a:solidFill>
              <a:latin typeface="Calibri"/>
            </a:endParaRPr>
          </a:p>
        </p:txBody>
      </p:sp>
      <p:sp>
        <p:nvSpPr>
          <p:cNvPr id="3" name="Content Placeholder 2"/>
          <p:cNvSpPr>
            <a:spLocks noGrp="1"/>
          </p:cNvSpPr>
          <p:nvPr>
            <p:ph idx="1"/>
          </p:nvPr>
        </p:nvSpPr>
        <p:spPr bwMode="gray">
          <a:xfrm>
            <a:off x="457200" y="2196731"/>
            <a:ext cx="8229600" cy="4389120"/>
          </a:xfrm>
        </p:spPr>
        <p:txBody>
          <a:bodyPr wrap="square" lIns="91439" tIns="45719" rIns="91439" bIns="45719" anchor="t" anchorCtr="0">
            <a:noAutofit/>
          </a:bodyPr>
          <a:lstStyle/>
          <a:p>
            <a:pPr>
              <a:buClr>
                <a:srgbClr val="0BD0D9"/>
              </a:buClr>
            </a:pPr>
            <a:r>
              <a:rPr lang="en-GB" dirty="0" smtClean="0">
                <a:solidFill>
                  <a:srgbClr val="000000"/>
                </a:solidFill>
                <a:latin typeface="Constantia"/>
              </a:rPr>
              <a:t>Conservation of biodiversity needs to respect and incorporate mobile peoples traditional knowledge and management practices. </a:t>
            </a:r>
          </a:p>
          <a:p>
            <a:pPr>
              <a:buClr>
                <a:srgbClr val="0BD0D9"/>
              </a:buClr>
            </a:pPr>
            <a:endParaRPr lang="en-GB" dirty="0" smtClean="0">
              <a:solidFill>
                <a:srgbClr val="000000"/>
              </a:solidFill>
              <a:latin typeface="Constantia"/>
            </a:endParaRPr>
          </a:p>
          <a:p>
            <a:pPr>
              <a:buClr>
                <a:srgbClr val="0BD0D9"/>
              </a:buClr>
            </a:pPr>
            <a:r>
              <a:rPr lang="en-GB" dirty="0" smtClean="0">
                <a:solidFill>
                  <a:srgbClr val="000000"/>
                </a:solidFill>
                <a:latin typeface="Constantia"/>
              </a:rPr>
              <a:t>Complementary use of traditional and mainstream sciences is a valuable means of effecting two-way learning and meeting conservation dilemmas. </a:t>
            </a:r>
            <a:endParaRPr lang="en-GB" dirty="0">
              <a:solidFill>
                <a:srgbClr val="000000"/>
              </a:solidFill>
              <a:latin typeface="Constanti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57200" y="704087"/>
            <a:ext cx="8229600" cy="1143000"/>
          </a:xfrm>
        </p:spPr>
        <p:txBody>
          <a:bodyPr wrap="square" lIns="0" tIns="45718" rIns="0" bIns="0" anchor="t" anchorCtr="0">
            <a:noAutofit/>
          </a:bodyPr>
          <a:lstStyle/>
          <a:p>
            <a:r>
              <a:rPr lang="en-GB" sz="4000" b="1" u="sng" dirty="0" smtClean="0">
                <a:solidFill>
                  <a:srgbClr val="000000"/>
                </a:solidFill>
                <a:latin typeface="Calibri"/>
              </a:rPr>
              <a:t>Principle 4. Adaptive Management</a:t>
            </a:r>
            <a:endParaRPr lang="en-GB" sz="4000" b="1" u="sng" dirty="0">
              <a:solidFill>
                <a:srgbClr val="000000"/>
              </a:solidFill>
              <a:latin typeface="Calibri"/>
            </a:endParaRPr>
          </a:p>
        </p:txBody>
      </p:sp>
      <p:sp>
        <p:nvSpPr>
          <p:cNvPr id="3" name="Content Placeholder 2"/>
          <p:cNvSpPr>
            <a:spLocks noGrp="1"/>
          </p:cNvSpPr>
          <p:nvPr>
            <p:ph idx="1"/>
          </p:nvPr>
        </p:nvSpPr>
        <p:spPr bwMode="gray">
          <a:xfrm>
            <a:off x="457200" y="2196731"/>
            <a:ext cx="8229600" cy="4389120"/>
          </a:xfrm>
        </p:spPr>
        <p:txBody>
          <a:bodyPr wrap="square" lIns="91439" tIns="45719" rIns="91439" bIns="45719" anchor="t" anchorCtr="0">
            <a:noAutofit/>
          </a:bodyPr>
          <a:lstStyle/>
          <a:p>
            <a:pPr>
              <a:buClr>
                <a:srgbClr val="0BD0D9"/>
              </a:buClr>
            </a:pPr>
            <a:r>
              <a:rPr lang="en-GB" dirty="0" smtClean="0">
                <a:solidFill>
                  <a:srgbClr val="000000"/>
                </a:solidFill>
                <a:latin typeface="Constantia"/>
              </a:rPr>
              <a:t>Adaptive management  approaches should build on traditional / existing cultural models and incorporate mobile peoples worldviews, aspirations and customary law. </a:t>
            </a:r>
          </a:p>
          <a:p>
            <a:pPr>
              <a:buClr>
                <a:srgbClr val="0BD0D9"/>
              </a:buClr>
            </a:pPr>
            <a:endParaRPr lang="en-GB" dirty="0" smtClean="0">
              <a:solidFill>
                <a:srgbClr val="000000"/>
              </a:solidFill>
              <a:latin typeface="Constantia"/>
            </a:endParaRPr>
          </a:p>
          <a:p>
            <a:pPr>
              <a:buClr>
                <a:srgbClr val="0BD0D9"/>
              </a:buClr>
            </a:pPr>
            <a:r>
              <a:rPr lang="en-GB" dirty="0" smtClean="0">
                <a:solidFill>
                  <a:srgbClr val="000000"/>
                </a:solidFill>
                <a:latin typeface="Constantia"/>
              </a:rPr>
              <a:t>Such approaches should allow for diversity of livelihoods, systems of tenure, access to resources, and flexibility  of management practices, with mobility as a central concept .  </a:t>
            </a:r>
            <a:endParaRPr lang="en-GB" dirty="0">
              <a:solidFill>
                <a:srgbClr val="000000"/>
              </a:solidFill>
              <a:latin typeface="Constanti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57200" y="704087"/>
            <a:ext cx="8229600" cy="1143000"/>
          </a:xfrm>
        </p:spPr>
        <p:txBody>
          <a:bodyPr wrap="square" lIns="0" tIns="45718" rIns="0" bIns="0" anchor="t" anchorCtr="0">
            <a:noAutofit/>
          </a:bodyPr>
          <a:lstStyle/>
          <a:p>
            <a:r>
              <a:rPr lang="en-GB" sz="4000" b="1" u="sng" dirty="0" smtClean="0">
                <a:solidFill>
                  <a:srgbClr val="000000"/>
                </a:solidFill>
                <a:latin typeface="Calibri"/>
              </a:rPr>
              <a:t>Principle 5. Collaborative Management </a:t>
            </a:r>
            <a:endParaRPr lang="en-GB" sz="4000" b="1" u="sng" dirty="0">
              <a:solidFill>
                <a:srgbClr val="000000"/>
              </a:solidFill>
              <a:latin typeface="Calibri"/>
            </a:endParaRPr>
          </a:p>
        </p:txBody>
      </p:sp>
      <p:sp>
        <p:nvSpPr>
          <p:cNvPr id="3" name="Content Placeholder 2"/>
          <p:cNvSpPr>
            <a:spLocks noGrp="1"/>
          </p:cNvSpPr>
          <p:nvPr>
            <p:ph idx="1"/>
          </p:nvPr>
        </p:nvSpPr>
        <p:spPr bwMode="gray">
          <a:xfrm>
            <a:off x="457200" y="2196731"/>
            <a:ext cx="8229600" cy="4389120"/>
          </a:xfrm>
        </p:spPr>
        <p:txBody>
          <a:bodyPr wrap="square" lIns="91439" tIns="45719" rIns="91439" bIns="45719" anchor="t" anchorCtr="0">
            <a:noAutofit/>
          </a:bodyPr>
          <a:lstStyle/>
          <a:p>
            <a:pPr>
              <a:buClr>
                <a:srgbClr val="0BD0D9"/>
              </a:buClr>
            </a:pPr>
            <a:r>
              <a:rPr lang="en-GB" dirty="0" smtClean="0">
                <a:solidFill>
                  <a:srgbClr val="000000"/>
                </a:solidFill>
                <a:latin typeface="Constantia"/>
              </a:rPr>
              <a:t>Should be based on the concept of equitable sharing of decision-making and management responsibilities once existing bodies become more democratic and transparent to allow for full and open participation of civil society and mobile peoples in particular.  </a:t>
            </a:r>
          </a:p>
          <a:p>
            <a:pPr>
              <a:buClr>
                <a:srgbClr val="0BD0D9"/>
              </a:buClr>
            </a:pPr>
            <a:endParaRPr lang="en-GB" dirty="0" smtClean="0">
              <a:solidFill>
                <a:srgbClr val="000000"/>
              </a:solidFill>
              <a:latin typeface="Constantia"/>
            </a:endParaRPr>
          </a:p>
          <a:p>
            <a:pPr>
              <a:buClr>
                <a:srgbClr val="0BD0D9"/>
              </a:buClr>
            </a:pPr>
            <a:r>
              <a:rPr lang="en-GB" dirty="0" smtClean="0">
                <a:solidFill>
                  <a:srgbClr val="000000"/>
                </a:solidFill>
                <a:latin typeface="Constantia"/>
              </a:rPr>
              <a:t>This, for example,  would then permit the fostering of locally agreed solutions to conservation problems, as well as a diverse and pluralistic approach to conservation planning.  </a:t>
            </a:r>
            <a:endParaRPr lang="en-GB" dirty="0">
              <a:solidFill>
                <a:srgbClr val="000000"/>
              </a:solidFill>
              <a:latin typeface="Constantia"/>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LORSCHEME" val="ppBackground$16777215|ppForeground$0|ppShadow$8421504|ppTitle$102|ppFill$15129023|ppAccent1$13415296|ppAccent2$11766848|ppAccent3$10053120|ExtraColor$14540253|ExtraColor$11711154|ExtraColor$6250335|ExtraColor$6737151|ExtraColor$39423|ExtraColor$13260|ExtraColor$3355545|ExtraColor$52326|"/>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116</TotalTime>
  <Words>688</Words>
  <Application>Microsoft Office PowerPoint</Application>
  <PresentationFormat>On-screen Show (4:3)</PresentationFormat>
  <Paragraphs>54</Paragraphs>
  <Slides>10</Slides>
  <Notes>1</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Flow</vt:lpstr>
      <vt:lpstr> Dana +10 Workshop</vt:lpstr>
      <vt:lpstr>Slide 2</vt:lpstr>
      <vt:lpstr>www.danadeclaration.org</vt:lpstr>
      <vt:lpstr>Dana Declaration on Mobile Peoples &amp;  Conservation</vt:lpstr>
      <vt:lpstr>Principle I. Rights &amp; Empowerment</vt:lpstr>
      <vt:lpstr>Principle 2 . Trust and Respect </vt:lpstr>
      <vt:lpstr>Principle 3. Different Knowledge Systems </vt:lpstr>
      <vt:lpstr>Principle 4. Adaptive Management</vt:lpstr>
      <vt:lpstr>Principle 5. Collaborative Management </vt:lpstr>
      <vt:lpstr>Endorsements of the Dana Declaration</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Dana+10 Workshop</dc:title>
  <dc:creator>User</dc:creator>
  <cp:lastModifiedBy>Hasan</cp:lastModifiedBy>
  <cp:revision>17</cp:revision>
  <dcterms:created xsi:type="dcterms:W3CDTF">2012-04-07T17:10:45Z</dcterms:created>
  <dcterms:modified xsi:type="dcterms:W3CDTF">2012-04-11T05:58:37Z</dcterms:modified>
</cp:coreProperties>
</file>