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13"/>
  </p:notesMasterIdLst>
  <p:handoutMasterIdLst>
    <p:handoutMasterId r:id="rId14"/>
  </p:handoutMasterIdLst>
  <p:sldIdLst>
    <p:sldId id="275" r:id="rId5"/>
    <p:sldId id="277" r:id="rId6"/>
    <p:sldId id="281" r:id="rId7"/>
    <p:sldId id="282" r:id="rId8"/>
    <p:sldId id="283" r:id="rId9"/>
    <p:sldId id="285" r:id="rId10"/>
    <p:sldId id="286" r:id="rId11"/>
    <p:sldId id="28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7CB25237-5B41-9F49-A805-1E846EAA69AA}">
          <p14:sldIdLst>
            <p14:sldId id="275"/>
            <p14:sldId id="277"/>
            <p14:sldId id="281"/>
            <p14:sldId id="282"/>
            <p14:sldId id="283"/>
            <p14:sldId id="285"/>
            <p14:sldId id="286"/>
            <p14:sldId id="2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43" autoAdjust="0"/>
    <p:restoredTop sz="75599" autoAdjust="0"/>
  </p:normalViewPr>
  <p:slideViewPr>
    <p:cSldViewPr snapToGrid="0" snapToObjects="1">
      <p:cViewPr varScale="1">
        <p:scale>
          <a:sx n="38" d="100"/>
          <a:sy n="38" d="100"/>
        </p:scale>
        <p:origin x="1733" y="24"/>
      </p:cViewPr>
      <p:guideLst>
        <p:guide orient="horz" pos="2160"/>
        <p:guide pos="2880"/>
      </p:guideLst>
    </p:cSldViewPr>
  </p:slideViewPr>
  <p:outlineViewPr>
    <p:cViewPr>
      <p:scale>
        <a:sx n="33" d="100"/>
        <a:sy n="33" d="100"/>
      </p:scale>
      <p:origin x="0" y="-10068"/>
    </p:cViewPr>
  </p:outlineViewPr>
  <p:notesTextViewPr>
    <p:cViewPr>
      <p:scale>
        <a:sx n="35" d="100"/>
        <a:sy n="35" d="100"/>
      </p:scale>
      <p:origin x="0" y="0"/>
    </p:cViewPr>
  </p:notesTextViewPr>
  <p:sorterViewPr>
    <p:cViewPr>
      <p:scale>
        <a:sx n="100" d="100"/>
        <a:sy n="100" d="100"/>
      </p:scale>
      <p:origin x="0" y="47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81962A-919E-CA12-A0F7-FB1F78D3D71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DFD9B0C-94EB-D765-A738-D59EB8A1A10B}"/>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C08803A-CF8C-FC4C-B402-EBE534D969B6}" type="datetimeFigureOut">
              <a:rPr lang="en-US"/>
              <a:pPr>
                <a:defRPr/>
              </a:pPr>
              <a:t>10/5/2022</a:t>
            </a:fld>
            <a:endParaRPr lang="en-US"/>
          </a:p>
        </p:txBody>
      </p:sp>
      <p:sp>
        <p:nvSpPr>
          <p:cNvPr id="4" name="Footer Placeholder 3">
            <a:extLst>
              <a:ext uri="{FF2B5EF4-FFF2-40B4-BE49-F238E27FC236}">
                <a16:creationId xmlns:a16="http://schemas.microsoft.com/office/drawing/2014/main" id="{1667D89F-B076-58B3-977D-54BD7E0A9B7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DF5543CC-AC34-B0DA-A2F4-CB28610AEA3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5E4E713-0ED2-B94C-8C02-85075A16471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7D33B2-52DE-EFC6-3BBA-0C47768293D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A67D29C-3959-1E67-A015-3493BAF680A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5DB8C9B-58B7-6F47-AE35-3DEF1D0C32E4}" type="datetimeFigureOut">
              <a:rPr lang="en-US"/>
              <a:pPr>
                <a:defRPr/>
              </a:pPr>
              <a:t>10/5/2022</a:t>
            </a:fld>
            <a:endParaRPr lang="en-US"/>
          </a:p>
        </p:txBody>
      </p:sp>
      <p:sp>
        <p:nvSpPr>
          <p:cNvPr id="4" name="Slide Image Placeholder 3">
            <a:extLst>
              <a:ext uri="{FF2B5EF4-FFF2-40B4-BE49-F238E27FC236}">
                <a16:creationId xmlns:a16="http://schemas.microsoft.com/office/drawing/2014/main" id="{7C4C4FD4-2DE8-513D-9AE3-59DAC4D5CB5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DA0BB5D-0457-6E70-4948-7E64F2D377A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en-US" noProof="0"/>
          </a:p>
        </p:txBody>
      </p:sp>
      <p:sp>
        <p:nvSpPr>
          <p:cNvPr id="6" name="Footer Placeholder 5">
            <a:extLst>
              <a:ext uri="{FF2B5EF4-FFF2-40B4-BE49-F238E27FC236}">
                <a16:creationId xmlns:a16="http://schemas.microsoft.com/office/drawing/2014/main" id="{A2BE1821-933E-11E5-1928-D20B0AD9796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5EC873E-E582-AD06-8DF6-63F7639667D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8086592-8F62-974D-B131-07770F52CE5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61C2DDA-12F6-D805-900A-E390521ECC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8C3FC0-E2A8-714B-9BA4-B50BF3BE1AFC}" type="slidenum">
              <a:rPr lang="en-US" altLang="en-US"/>
              <a:pPr>
                <a:spcBef>
                  <a:spcPct val="0"/>
                </a:spcBef>
              </a:pPr>
              <a:t>1</a:t>
            </a:fld>
            <a:endParaRPr lang="en-US" altLang="en-US"/>
          </a:p>
        </p:txBody>
      </p:sp>
      <p:sp>
        <p:nvSpPr>
          <p:cNvPr id="18435" name="Rectangle 2">
            <a:extLst>
              <a:ext uri="{FF2B5EF4-FFF2-40B4-BE49-F238E27FC236}">
                <a16:creationId xmlns:a16="http://schemas.microsoft.com/office/drawing/2014/main" id="{90BA4B72-1F7D-D918-2A7C-1CF8B55D06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23A75F99-BF6D-0E64-0B45-363CEA7DAB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E6F3C76-7D52-0DB0-55B7-9CA42DB2E6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E0D6E8-2441-A84A-8D45-7DBBEC07D113}" type="slidenum">
              <a:rPr lang="en-US" altLang="en-US"/>
              <a:pPr>
                <a:spcBef>
                  <a:spcPct val="0"/>
                </a:spcBef>
              </a:pPr>
              <a:t>2</a:t>
            </a:fld>
            <a:endParaRPr lang="en-US" altLang="en-US"/>
          </a:p>
        </p:txBody>
      </p:sp>
      <p:sp>
        <p:nvSpPr>
          <p:cNvPr id="20483" name="Rectangle 2">
            <a:extLst>
              <a:ext uri="{FF2B5EF4-FFF2-40B4-BE49-F238E27FC236}">
                <a16:creationId xmlns:a16="http://schemas.microsoft.com/office/drawing/2014/main" id="{3DB85873-4AC8-0F1E-291C-D7136559EC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2C061CE6-91F0-F630-15C9-C08B44D2F3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E6F3C76-7D52-0DB0-55B7-9CA42DB2E6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E0D6E8-2441-A84A-8D45-7DBBEC07D113}" type="slidenum">
              <a:rPr lang="en-US" altLang="en-US"/>
              <a:pPr>
                <a:spcBef>
                  <a:spcPct val="0"/>
                </a:spcBef>
              </a:pPr>
              <a:t>3</a:t>
            </a:fld>
            <a:endParaRPr lang="en-US" altLang="en-US"/>
          </a:p>
        </p:txBody>
      </p:sp>
      <p:sp>
        <p:nvSpPr>
          <p:cNvPr id="20483" name="Rectangle 2">
            <a:extLst>
              <a:ext uri="{FF2B5EF4-FFF2-40B4-BE49-F238E27FC236}">
                <a16:creationId xmlns:a16="http://schemas.microsoft.com/office/drawing/2014/main" id="{3DB85873-4AC8-0F1E-291C-D7136559EC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2C061CE6-91F0-F630-15C9-C08B44D2F3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Tree>
    <p:extLst>
      <p:ext uri="{BB962C8B-B14F-4D97-AF65-F5344CB8AC3E}">
        <p14:creationId xmlns:p14="http://schemas.microsoft.com/office/powerpoint/2010/main" val="1793380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E6F3C76-7D52-0DB0-55B7-9CA42DB2E6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E0D6E8-2441-A84A-8D45-7DBBEC07D113}" type="slidenum">
              <a:rPr lang="en-US" altLang="en-US"/>
              <a:pPr>
                <a:spcBef>
                  <a:spcPct val="0"/>
                </a:spcBef>
              </a:pPr>
              <a:t>4</a:t>
            </a:fld>
            <a:endParaRPr lang="en-US" altLang="en-US"/>
          </a:p>
        </p:txBody>
      </p:sp>
      <p:sp>
        <p:nvSpPr>
          <p:cNvPr id="20483" name="Rectangle 2">
            <a:extLst>
              <a:ext uri="{FF2B5EF4-FFF2-40B4-BE49-F238E27FC236}">
                <a16:creationId xmlns:a16="http://schemas.microsoft.com/office/drawing/2014/main" id="{3DB85873-4AC8-0F1E-291C-D7136559EC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2C061CE6-91F0-F630-15C9-C08B44D2F3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Tree>
    <p:extLst>
      <p:ext uri="{BB962C8B-B14F-4D97-AF65-F5344CB8AC3E}">
        <p14:creationId xmlns:p14="http://schemas.microsoft.com/office/powerpoint/2010/main" val="427938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E6F3C76-7D52-0DB0-55B7-9CA42DB2E6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E0D6E8-2441-A84A-8D45-7DBBEC07D113}" type="slidenum">
              <a:rPr lang="en-US" altLang="en-US"/>
              <a:pPr>
                <a:spcBef>
                  <a:spcPct val="0"/>
                </a:spcBef>
              </a:pPr>
              <a:t>5</a:t>
            </a:fld>
            <a:endParaRPr lang="en-US" altLang="en-US"/>
          </a:p>
        </p:txBody>
      </p:sp>
      <p:sp>
        <p:nvSpPr>
          <p:cNvPr id="20483" name="Rectangle 2">
            <a:extLst>
              <a:ext uri="{FF2B5EF4-FFF2-40B4-BE49-F238E27FC236}">
                <a16:creationId xmlns:a16="http://schemas.microsoft.com/office/drawing/2014/main" id="{3DB85873-4AC8-0F1E-291C-D7136559EC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2C061CE6-91F0-F630-15C9-C08B44D2F3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Tree>
    <p:extLst>
      <p:ext uri="{BB962C8B-B14F-4D97-AF65-F5344CB8AC3E}">
        <p14:creationId xmlns:p14="http://schemas.microsoft.com/office/powerpoint/2010/main" val="1093856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E6F3C76-7D52-0DB0-55B7-9CA42DB2E6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E0D6E8-2441-A84A-8D45-7DBBEC07D113}" type="slidenum">
              <a:rPr lang="en-US" altLang="en-US"/>
              <a:pPr>
                <a:spcBef>
                  <a:spcPct val="0"/>
                </a:spcBef>
              </a:pPr>
              <a:t>6</a:t>
            </a:fld>
            <a:endParaRPr lang="en-US" altLang="en-US"/>
          </a:p>
        </p:txBody>
      </p:sp>
      <p:sp>
        <p:nvSpPr>
          <p:cNvPr id="20483" name="Rectangle 2">
            <a:extLst>
              <a:ext uri="{FF2B5EF4-FFF2-40B4-BE49-F238E27FC236}">
                <a16:creationId xmlns:a16="http://schemas.microsoft.com/office/drawing/2014/main" id="{3DB85873-4AC8-0F1E-291C-D7136559EC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2C061CE6-91F0-F630-15C9-C08B44D2F3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Tree>
    <p:extLst>
      <p:ext uri="{BB962C8B-B14F-4D97-AF65-F5344CB8AC3E}">
        <p14:creationId xmlns:p14="http://schemas.microsoft.com/office/powerpoint/2010/main" val="1268971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E6F3C76-7D52-0DB0-55B7-9CA42DB2E6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E0D6E8-2441-A84A-8D45-7DBBEC07D113}" type="slidenum">
              <a:rPr lang="en-US" altLang="en-US"/>
              <a:pPr>
                <a:spcBef>
                  <a:spcPct val="0"/>
                </a:spcBef>
              </a:pPr>
              <a:t>7</a:t>
            </a:fld>
            <a:endParaRPr lang="en-US" altLang="en-US"/>
          </a:p>
        </p:txBody>
      </p:sp>
      <p:sp>
        <p:nvSpPr>
          <p:cNvPr id="20483" name="Rectangle 2">
            <a:extLst>
              <a:ext uri="{FF2B5EF4-FFF2-40B4-BE49-F238E27FC236}">
                <a16:creationId xmlns:a16="http://schemas.microsoft.com/office/drawing/2014/main" id="{3DB85873-4AC8-0F1E-291C-D7136559EC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2C061CE6-91F0-F630-15C9-C08B44D2F3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Tree>
    <p:extLst>
      <p:ext uri="{BB962C8B-B14F-4D97-AF65-F5344CB8AC3E}">
        <p14:creationId xmlns:p14="http://schemas.microsoft.com/office/powerpoint/2010/main" val="199166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E6F3C76-7D52-0DB0-55B7-9CA42DB2E6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E0D6E8-2441-A84A-8D45-7DBBEC07D113}" type="slidenum">
              <a:rPr lang="en-US" altLang="en-US"/>
              <a:pPr>
                <a:spcBef>
                  <a:spcPct val="0"/>
                </a:spcBef>
              </a:pPr>
              <a:t>8</a:t>
            </a:fld>
            <a:endParaRPr lang="en-US" altLang="en-US"/>
          </a:p>
        </p:txBody>
      </p:sp>
      <p:sp>
        <p:nvSpPr>
          <p:cNvPr id="20483" name="Rectangle 2">
            <a:extLst>
              <a:ext uri="{FF2B5EF4-FFF2-40B4-BE49-F238E27FC236}">
                <a16:creationId xmlns:a16="http://schemas.microsoft.com/office/drawing/2014/main" id="{3DB85873-4AC8-0F1E-291C-D7136559EC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2C061CE6-91F0-F630-15C9-C08B44D2F3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Tree>
    <p:extLst>
      <p:ext uri="{BB962C8B-B14F-4D97-AF65-F5344CB8AC3E}">
        <p14:creationId xmlns:p14="http://schemas.microsoft.com/office/powerpoint/2010/main" val="644417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1" descr="vwidetear">
            <a:extLst>
              <a:ext uri="{FF2B5EF4-FFF2-40B4-BE49-F238E27FC236}">
                <a16:creationId xmlns:a16="http://schemas.microsoft.com/office/drawing/2014/main" id="{77172369-880B-F03B-FF84-C90B64E46F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7" descr="RSC-logoline fullback">
            <a:extLst>
              <a:ext uri="{FF2B5EF4-FFF2-40B4-BE49-F238E27FC236}">
                <a16:creationId xmlns:a16="http://schemas.microsoft.com/office/drawing/2014/main" id="{3C7E1B61-A788-2E22-20A7-189A47FB1C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84438" y="404813"/>
            <a:ext cx="149066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8" descr="Linecolourdone">
            <a:extLst>
              <a:ext uri="{FF2B5EF4-FFF2-40B4-BE49-F238E27FC236}">
                <a16:creationId xmlns:a16="http://schemas.microsoft.com/office/drawing/2014/main" id="{555F5D54-B89E-1E4F-7805-6A08A506B8C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0113" y="404813"/>
            <a:ext cx="1500187"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9" descr="Refugee Studies Centre">
            <a:extLst>
              <a:ext uri="{FF2B5EF4-FFF2-40B4-BE49-F238E27FC236}">
                <a16:creationId xmlns:a16="http://schemas.microsoft.com/office/drawing/2014/main" id="{4BE30399-9E29-695D-DA42-C29F554D856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5805488"/>
            <a:ext cx="38544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a:spLocks noGrp="1" noChangeArrowheads="1"/>
          </p:cNvSpPr>
          <p:nvPr>
            <p:ph type="subTitle" idx="1"/>
          </p:nvPr>
        </p:nvSpPr>
        <p:spPr>
          <a:xfrm>
            <a:off x="900113" y="3860800"/>
            <a:ext cx="7416800" cy="1152525"/>
          </a:xfrm>
          <a:prstGeom prst="rect">
            <a:avLst/>
          </a:prstGeom>
        </p:spPr>
        <p:txBody>
          <a:bodyPr/>
          <a:lstStyle>
            <a:lvl1pPr marL="0" indent="0">
              <a:buFontTx/>
              <a:buNone/>
              <a:defRPr>
                <a:solidFill>
                  <a:schemeClr val="bg1"/>
                </a:solidFill>
              </a:defRPr>
            </a:lvl1pPr>
          </a:lstStyle>
          <a:p>
            <a:r>
              <a:rPr lang="en-GB"/>
              <a:t>Click to edit Master subtitle style</a:t>
            </a:r>
          </a:p>
        </p:txBody>
      </p:sp>
      <p:sp>
        <p:nvSpPr>
          <p:cNvPr id="12" name="Rectangle 2"/>
          <p:cNvSpPr>
            <a:spLocks noGrp="1" noChangeArrowheads="1"/>
          </p:cNvSpPr>
          <p:nvPr>
            <p:ph type="ctrTitle"/>
          </p:nvPr>
        </p:nvSpPr>
        <p:spPr>
          <a:xfrm>
            <a:off x="900113" y="2276475"/>
            <a:ext cx="7416800" cy="1223963"/>
          </a:xfrm>
          <a:prstGeom prst="rect">
            <a:avLst/>
          </a:prstGeom>
          <a:ln w="9525"/>
        </p:spPr>
        <p:txBody>
          <a:bodyPr/>
          <a:lstStyle>
            <a:lvl1pPr>
              <a:defRPr>
                <a:solidFill>
                  <a:schemeClr val="bg1"/>
                </a:solidFill>
              </a:defRPr>
            </a:lvl1pPr>
          </a:lstStyle>
          <a:p>
            <a:r>
              <a:rPr lang="en-GB"/>
              <a:t>Click to edit Master title style</a:t>
            </a:r>
          </a:p>
        </p:txBody>
      </p:sp>
    </p:spTree>
    <p:extLst>
      <p:ext uri="{BB962C8B-B14F-4D97-AF65-F5344CB8AC3E}">
        <p14:creationId xmlns:p14="http://schemas.microsoft.com/office/powerpoint/2010/main" val="343088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pic>
        <p:nvPicPr>
          <p:cNvPr id="2" name="Picture 52" descr="RSC-logomid-rgb">
            <a:extLst>
              <a:ext uri="{FF2B5EF4-FFF2-40B4-BE49-F238E27FC236}">
                <a16:creationId xmlns:a16="http://schemas.microsoft.com/office/drawing/2014/main" id="{4936A11B-D5D4-2671-6A91-ADC621B2F0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99475" y="6218238"/>
            <a:ext cx="59531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49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pic>
        <p:nvPicPr>
          <p:cNvPr id="2" name="Picture 52" descr="RSC-logomid-rgb">
            <a:extLst>
              <a:ext uri="{FF2B5EF4-FFF2-40B4-BE49-F238E27FC236}">
                <a16:creationId xmlns:a16="http://schemas.microsoft.com/office/drawing/2014/main" id="{95D352F7-996A-61C6-37B3-EF8E948669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99475" y="6218238"/>
            <a:ext cx="59531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929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2" name="Picture 52" descr="RSC-logomid-rgb">
            <a:extLst>
              <a:ext uri="{FF2B5EF4-FFF2-40B4-BE49-F238E27FC236}">
                <a16:creationId xmlns:a16="http://schemas.microsoft.com/office/drawing/2014/main" id="{C1C836F7-1705-5515-46AA-AD672CC682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99475" y="6218238"/>
            <a:ext cx="59531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6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 name="Picture 52" descr="RSC-logomid-rgb">
            <a:extLst>
              <a:ext uri="{FF2B5EF4-FFF2-40B4-BE49-F238E27FC236}">
                <a16:creationId xmlns:a16="http://schemas.microsoft.com/office/drawing/2014/main" id="{CAD027C5-C78E-60DE-CED4-9C1FAB55C9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99475" y="6218238"/>
            <a:ext cx="59531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8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pic>
        <p:nvPicPr>
          <p:cNvPr id="2" name="Picture 52" descr="RSC-logomid-rgb">
            <a:extLst>
              <a:ext uri="{FF2B5EF4-FFF2-40B4-BE49-F238E27FC236}">
                <a16:creationId xmlns:a16="http://schemas.microsoft.com/office/drawing/2014/main" id="{76299854-73AD-6919-8C34-138BCCF940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99475" y="6218238"/>
            <a:ext cx="59531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07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2" name="Picture 52" descr="RSC-logomid-rgb">
            <a:extLst>
              <a:ext uri="{FF2B5EF4-FFF2-40B4-BE49-F238E27FC236}">
                <a16:creationId xmlns:a16="http://schemas.microsoft.com/office/drawing/2014/main" id="{D4422600-B587-F016-5B21-43795AECD6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99475" y="6218238"/>
            <a:ext cx="59531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61519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2" name="Picture 52" descr="RSC-logomid-rgb">
            <a:extLst>
              <a:ext uri="{FF2B5EF4-FFF2-40B4-BE49-F238E27FC236}">
                <a16:creationId xmlns:a16="http://schemas.microsoft.com/office/drawing/2014/main" id="{32617B05-5397-7221-66DA-274DCA12D1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99475" y="6218238"/>
            <a:ext cx="59531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586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52" descr="RSC-logomid-rgb">
            <a:extLst>
              <a:ext uri="{FF2B5EF4-FFF2-40B4-BE49-F238E27FC236}">
                <a16:creationId xmlns:a16="http://schemas.microsoft.com/office/drawing/2014/main" id="{3F08927F-790B-4A72-D6B2-0DECE025DE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99475" y="6218238"/>
            <a:ext cx="59531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43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pic>
        <p:nvPicPr>
          <p:cNvPr id="2" name="Picture 52" descr="RSC-logomid-rgb">
            <a:extLst>
              <a:ext uri="{FF2B5EF4-FFF2-40B4-BE49-F238E27FC236}">
                <a16:creationId xmlns:a16="http://schemas.microsoft.com/office/drawing/2014/main" id="{1276364C-B78F-3D2D-19D4-0D49B3E295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99475" y="6218238"/>
            <a:ext cx="59531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43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pic>
        <p:nvPicPr>
          <p:cNvPr id="2" name="Picture 52" descr="RSC-logomid-rgb">
            <a:extLst>
              <a:ext uri="{FF2B5EF4-FFF2-40B4-BE49-F238E27FC236}">
                <a16:creationId xmlns:a16="http://schemas.microsoft.com/office/drawing/2014/main" id="{DA48C1E5-0814-24BD-3A1D-2E5AB498BD6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99475" y="6218238"/>
            <a:ext cx="59531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479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D6BD32C3-75D4-5DC9-696B-6783DEC3C61F}"/>
              </a:ext>
            </a:extLst>
          </p:cNvPr>
          <p:cNvSpPr>
            <a:spLocks noGrp="1" noChangeArrowheads="1"/>
          </p:cNvSpPr>
          <p:nvPr>
            <p:ph type="sldNum" sz="quarter" idx="4"/>
          </p:nvPr>
        </p:nvSpPr>
        <p:spPr bwMode="auto">
          <a:xfrm>
            <a:off x="539750" y="6165850"/>
            <a:ext cx="11525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EFDDF95-3A40-7340-AD56-9DDC62E27019}" type="slidenum">
              <a:rPr lang="en-GB" altLang="en-US"/>
              <a:pPr>
                <a:defRPr/>
              </a:pPr>
              <a:t>‹#›</a:t>
            </a:fld>
            <a:endParaRPr lang="en-GB" altLang="en-US"/>
          </a:p>
        </p:txBody>
      </p:sp>
      <p:pic>
        <p:nvPicPr>
          <p:cNvPr id="1027" name="Picture 52" descr="RSC-logomid-rgb">
            <a:extLst>
              <a:ext uri="{FF2B5EF4-FFF2-40B4-BE49-F238E27FC236}">
                <a16:creationId xmlns:a16="http://schemas.microsoft.com/office/drawing/2014/main" id="{38AB0E5B-D11A-757B-92DD-BF4E30747F9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99475" y="6218238"/>
            <a:ext cx="59531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D38B2D6-6337-A2D3-1207-B2B0026080F1}"/>
              </a:ext>
            </a:extLst>
          </p:cNvPr>
          <p:cNvSpPr>
            <a:spLocks noGrp="1" noChangeArrowheads="1"/>
          </p:cNvSpPr>
          <p:nvPr>
            <p:ph type="ctrTitle"/>
          </p:nvPr>
        </p:nvSpPr>
        <p:spPr bwMode="auto">
          <a:xfrm>
            <a:off x="685800" y="2130425"/>
            <a:ext cx="7772400" cy="196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Why the Dana Declaration?</a:t>
            </a:r>
            <a:br>
              <a:rPr lang="en-US" altLang="en-US" dirty="0"/>
            </a:br>
            <a:r>
              <a:rPr lang="en-US" altLang="en-US" dirty="0"/>
              <a:t> And why in Wadi Dana Jordan?</a:t>
            </a:r>
          </a:p>
        </p:txBody>
      </p:sp>
      <p:sp>
        <p:nvSpPr>
          <p:cNvPr id="17411" name="Rectangle 3">
            <a:extLst>
              <a:ext uri="{FF2B5EF4-FFF2-40B4-BE49-F238E27FC236}">
                <a16:creationId xmlns:a16="http://schemas.microsoft.com/office/drawing/2014/main" id="{69D942D1-A33A-ABF7-90F9-390F5173BCF3}"/>
              </a:ext>
            </a:extLst>
          </p:cNvPr>
          <p:cNvSpPr>
            <a:spLocks noGrp="1" noChangeArrowheads="1"/>
          </p:cNvSpPr>
          <p:nvPr>
            <p:ph type="subTitle" idx="4294967295"/>
          </p:nvPr>
        </p:nvSpPr>
        <p:spPr bwMode="auto">
          <a:xfrm>
            <a:off x="1371600" y="3886200"/>
            <a:ext cx="64008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Font typeface="Arial" panose="020B0604020202020204" pitchFamily="34" charset="0"/>
              <a:buNone/>
            </a:pPr>
            <a:r>
              <a:rPr lang="en-GB" altLang="en-US" dirty="0">
                <a:solidFill>
                  <a:schemeClr val="bg1"/>
                </a:solidFill>
              </a:rPr>
              <a:t>Dana +20 Workshop</a:t>
            </a:r>
          </a:p>
          <a:p>
            <a:pPr algn="ctr" eaLnBrk="1" hangingPunct="1">
              <a:buFont typeface="Arial" panose="020B0604020202020204" pitchFamily="34" charset="0"/>
              <a:buNone/>
            </a:pPr>
            <a:r>
              <a:rPr lang="en-GB" altLang="en-US" dirty="0">
                <a:solidFill>
                  <a:schemeClr val="bg1"/>
                </a:solidFill>
              </a:rPr>
              <a:t>7-10 September 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B1097C9-2811-BA5E-4A98-2B517E805D69}"/>
              </a:ext>
            </a:extLst>
          </p:cNvPr>
          <p:cNvSpPr>
            <a:spLocks noGrp="1" noChangeArrowheads="1"/>
          </p:cNvSpPr>
          <p:nvPr>
            <p:ph type="title" idx="4294967295"/>
          </p:nvPr>
        </p:nvSpPr>
        <p:spPr bwMode="auto">
          <a:xfrm>
            <a:off x="283027" y="543606"/>
            <a:ext cx="8229600" cy="1143000"/>
          </a:xfrm>
          <a:prstGeom prst="rect">
            <a:avLst/>
          </a:prstGeom>
        </p:spPr>
        <p:txBody>
          <a:bodyPr/>
          <a:lstStyle/>
          <a:p>
            <a:pPr eaLnBrk="1" hangingPunct="1">
              <a:defRPr/>
            </a:pPr>
            <a:r>
              <a:rPr lang="en-US" altLang="en-US" b="1" dirty="0">
                <a:latin typeface="+mn-lt"/>
                <a:ea typeface="Times New Roman" charset="0"/>
                <a:cs typeface="Times New Roman" charset="0"/>
              </a:rPr>
              <a:t>Why the Dana Declaration?</a:t>
            </a:r>
          </a:p>
        </p:txBody>
      </p:sp>
      <p:sp>
        <p:nvSpPr>
          <p:cNvPr id="19459" name="Rectangle 3">
            <a:extLst>
              <a:ext uri="{FF2B5EF4-FFF2-40B4-BE49-F238E27FC236}">
                <a16:creationId xmlns:a16="http://schemas.microsoft.com/office/drawing/2014/main" id="{23032CC5-D177-A11C-3AD7-1A27FE084F67}"/>
              </a:ext>
            </a:extLst>
          </p:cNvPr>
          <p:cNvSpPr>
            <a:spLocks noGrp="1" noChangeArrowheads="1"/>
          </p:cNvSpPr>
          <p:nvPr>
            <p:ph type="body" idx="4294967295"/>
          </p:nvPr>
        </p:nvSpPr>
        <p:spPr bwMode="auto">
          <a:xfrm>
            <a:off x="761999" y="1686606"/>
            <a:ext cx="7750627" cy="237896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None/>
            </a:pPr>
            <a:endParaRPr lang="en-GB" sz="1400" b="0" i="0" u="none" strike="noStrike" dirty="0">
              <a:solidFill>
                <a:srgbClr val="250000"/>
              </a:solidFill>
              <a:effectLst/>
              <a:latin typeface="Arial" panose="020B0604020202020204" pitchFamily="34" charset="0"/>
            </a:endParaRPr>
          </a:p>
        </p:txBody>
      </p:sp>
      <p:pic>
        <p:nvPicPr>
          <p:cNvPr id="1030" name="Picture 6" descr="Thumbnail">
            <a:extLst>
              <a:ext uri="{FF2B5EF4-FFF2-40B4-BE49-F238E27FC236}">
                <a16:creationId xmlns:a16="http://schemas.microsoft.com/office/drawing/2014/main" id="{67034E90-BB39-C93F-B74A-3A2CEC936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 y="1631044"/>
            <a:ext cx="9144000" cy="5138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B1097C9-2811-BA5E-4A98-2B517E805D69}"/>
              </a:ext>
            </a:extLst>
          </p:cNvPr>
          <p:cNvSpPr>
            <a:spLocks noGrp="1" noChangeArrowheads="1"/>
          </p:cNvSpPr>
          <p:nvPr>
            <p:ph type="title" idx="4294967295"/>
          </p:nvPr>
        </p:nvSpPr>
        <p:spPr bwMode="auto">
          <a:xfrm>
            <a:off x="283027" y="543606"/>
            <a:ext cx="8229600" cy="1143000"/>
          </a:xfrm>
          <a:prstGeom prst="rect">
            <a:avLst/>
          </a:prstGeom>
        </p:spPr>
        <p:txBody>
          <a:bodyPr/>
          <a:lstStyle/>
          <a:p>
            <a:pPr eaLnBrk="1" hangingPunct="1">
              <a:defRPr/>
            </a:pPr>
            <a:r>
              <a:rPr lang="en-US" altLang="en-US" b="1" dirty="0">
                <a:latin typeface="+mn-lt"/>
                <a:ea typeface="Times New Roman" charset="0"/>
                <a:cs typeface="Times New Roman" charset="0"/>
              </a:rPr>
              <a:t> Why Wadi Dana? </a:t>
            </a:r>
          </a:p>
        </p:txBody>
      </p:sp>
      <p:sp>
        <p:nvSpPr>
          <p:cNvPr id="19459" name="Rectangle 3">
            <a:extLst>
              <a:ext uri="{FF2B5EF4-FFF2-40B4-BE49-F238E27FC236}">
                <a16:creationId xmlns:a16="http://schemas.microsoft.com/office/drawing/2014/main" id="{23032CC5-D177-A11C-3AD7-1A27FE084F67}"/>
              </a:ext>
            </a:extLst>
          </p:cNvPr>
          <p:cNvSpPr>
            <a:spLocks noGrp="1" noChangeArrowheads="1"/>
          </p:cNvSpPr>
          <p:nvPr>
            <p:ph type="body" idx="4294967295"/>
          </p:nvPr>
        </p:nvSpPr>
        <p:spPr bwMode="auto">
          <a:xfrm>
            <a:off x="518159" y="4213113"/>
            <a:ext cx="8643071" cy="92821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Tx/>
              <a:buNone/>
            </a:pPr>
            <a:endParaRPr lang="en-US" altLang="en-US" sz="2400" dirty="0">
              <a:latin typeface="Times New Roman" panose="02020603050405020304" pitchFamily="18" charset="0"/>
              <a:cs typeface="Times New Roman" panose="02020603050405020304" pitchFamily="18" charset="0"/>
            </a:endParaRPr>
          </a:p>
        </p:txBody>
      </p:sp>
      <p:pic>
        <p:nvPicPr>
          <p:cNvPr id="3074" name="Picture 2" descr="Dana Biosphere Reserve – Hiking Trails in Jordan - The Unending Journey">
            <a:extLst>
              <a:ext uri="{FF2B5EF4-FFF2-40B4-BE49-F238E27FC236}">
                <a16:creationId xmlns:a16="http://schemas.microsoft.com/office/drawing/2014/main" id="{78550E75-C5F2-27D2-6701-F32208801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294" y="1677521"/>
            <a:ext cx="5664025" cy="3686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986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B1097C9-2811-BA5E-4A98-2B517E805D69}"/>
              </a:ext>
            </a:extLst>
          </p:cNvPr>
          <p:cNvSpPr>
            <a:spLocks noGrp="1" noChangeArrowheads="1"/>
          </p:cNvSpPr>
          <p:nvPr>
            <p:ph type="title" idx="4294967295"/>
          </p:nvPr>
        </p:nvSpPr>
        <p:spPr bwMode="auto">
          <a:xfrm>
            <a:off x="283027" y="543606"/>
            <a:ext cx="8229600" cy="1143000"/>
          </a:xfrm>
          <a:prstGeom prst="rect">
            <a:avLst/>
          </a:prstGeom>
        </p:spPr>
        <p:txBody>
          <a:bodyPr/>
          <a:lstStyle/>
          <a:p>
            <a:pPr eaLnBrk="1" hangingPunct="1">
              <a:defRPr/>
            </a:pPr>
            <a:r>
              <a:rPr lang="en-US" altLang="en-US" b="1" dirty="0">
                <a:latin typeface="+mn-lt"/>
                <a:ea typeface="Times New Roman" charset="0"/>
                <a:cs typeface="Times New Roman" charset="0"/>
              </a:rPr>
              <a:t> Some history</a:t>
            </a:r>
          </a:p>
        </p:txBody>
      </p:sp>
      <p:sp>
        <p:nvSpPr>
          <p:cNvPr id="19459" name="Rectangle 3">
            <a:extLst>
              <a:ext uri="{FF2B5EF4-FFF2-40B4-BE49-F238E27FC236}">
                <a16:creationId xmlns:a16="http://schemas.microsoft.com/office/drawing/2014/main" id="{23032CC5-D177-A11C-3AD7-1A27FE084F67}"/>
              </a:ext>
            </a:extLst>
          </p:cNvPr>
          <p:cNvSpPr>
            <a:spLocks noGrp="1" noChangeArrowheads="1"/>
          </p:cNvSpPr>
          <p:nvPr>
            <p:ph type="body" idx="4294967295"/>
          </p:nvPr>
        </p:nvSpPr>
        <p:spPr bwMode="auto">
          <a:xfrm>
            <a:off x="631374" y="1686606"/>
            <a:ext cx="8229600" cy="118086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Tx/>
              <a:buNone/>
            </a:pPr>
            <a:r>
              <a:rPr lang="en-US" altLang="en-US" sz="2400" dirty="0">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en-US" sz="3530" dirty="0">
                <a:latin typeface="Times New Roman" panose="02020603050405020304" pitchFamily="18" charset="0"/>
                <a:cs typeface="Times New Roman" panose="02020603050405020304" pitchFamily="18" charset="0"/>
              </a:rPr>
              <a:t>Invisibility of Mobile Indigenous Peoples</a:t>
            </a:r>
          </a:p>
          <a:p>
            <a:pPr eaLnBrk="1" hangingPunct="1">
              <a:lnSpc>
                <a:spcPct val="80000"/>
              </a:lnSpc>
              <a:buFontTx/>
              <a:buNone/>
            </a:pPr>
            <a:endParaRPr lang="en-US" altLang="en-US" sz="3530" dirty="0">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3530" dirty="0">
                <a:latin typeface="Times New Roman" panose="02020603050405020304" pitchFamily="18" charset="0"/>
                <a:cs typeface="Times New Roman" panose="02020603050405020304" pitchFamily="18" charset="0"/>
              </a:rPr>
              <a:t>The Brundtland Report. </a:t>
            </a:r>
            <a:r>
              <a:rPr lang="en-US" altLang="en-US" sz="3530" b="1" i="1" dirty="0">
                <a:latin typeface="Times New Roman" panose="02020603050405020304" pitchFamily="18" charset="0"/>
                <a:cs typeface="Times New Roman" panose="02020603050405020304" pitchFamily="18" charset="0"/>
              </a:rPr>
              <a:t>Our Common Futur</a:t>
            </a:r>
            <a:r>
              <a:rPr lang="en-US" altLang="en-US" sz="3530" dirty="0">
                <a:latin typeface="Times New Roman" panose="02020603050405020304" pitchFamily="18" charset="0"/>
                <a:cs typeface="Times New Roman" panose="02020603050405020304" pitchFamily="18" charset="0"/>
              </a:rPr>
              <a:t>e 1987</a:t>
            </a:r>
          </a:p>
          <a:p>
            <a:pPr eaLnBrk="1" hangingPunct="1">
              <a:lnSpc>
                <a:spcPct val="80000"/>
              </a:lnSpc>
              <a:buFontTx/>
              <a:buNone/>
            </a:pPr>
            <a:endParaRPr lang="en-US" altLang="en-US" sz="3530" dirty="0">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3530" dirty="0">
                <a:latin typeface="Times New Roman" panose="02020603050405020304" pitchFamily="18" charset="0"/>
                <a:cs typeface="Times New Roman" panose="02020603050405020304" pitchFamily="18" charset="0"/>
              </a:rPr>
              <a:t>10 % of Earth's Surface  to be declared protected areas</a:t>
            </a:r>
          </a:p>
        </p:txBody>
      </p:sp>
    </p:spTree>
    <p:extLst>
      <p:ext uri="{BB962C8B-B14F-4D97-AF65-F5344CB8AC3E}">
        <p14:creationId xmlns:p14="http://schemas.microsoft.com/office/powerpoint/2010/main" val="2706566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B1097C9-2811-BA5E-4A98-2B517E805D69}"/>
              </a:ext>
            </a:extLst>
          </p:cNvPr>
          <p:cNvSpPr>
            <a:spLocks noGrp="1" noChangeArrowheads="1"/>
          </p:cNvSpPr>
          <p:nvPr>
            <p:ph type="title" idx="4294967295"/>
          </p:nvPr>
        </p:nvSpPr>
        <p:spPr bwMode="auto">
          <a:xfrm>
            <a:off x="283027" y="543606"/>
            <a:ext cx="8229600" cy="1143000"/>
          </a:xfrm>
          <a:prstGeom prst="rect">
            <a:avLst/>
          </a:prstGeom>
        </p:spPr>
        <p:txBody>
          <a:bodyPr/>
          <a:lstStyle/>
          <a:p>
            <a:pPr eaLnBrk="1" hangingPunct="1">
              <a:defRPr/>
            </a:pPr>
            <a:r>
              <a:rPr lang="en-US" altLang="en-US" b="1" dirty="0">
                <a:latin typeface="+mn-lt"/>
                <a:ea typeface="Times New Roman" charset="0"/>
                <a:cs typeface="Times New Roman" charset="0"/>
              </a:rPr>
              <a:t> Some history (2)</a:t>
            </a:r>
          </a:p>
        </p:txBody>
      </p:sp>
      <p:sp>
        <p:nvSpPr>
          <p:cNvPr id="19459" name="Rectangle 3">
            <a:extLst>
              <a:ext uri="{FF2B5EF4-FFF2-40B4-BE49-F238E27FC236}">
                <a16:creationId xmlns:a16="http://schemas.microsoft.com/office/drawing/2014/main" id="{23032CC5-D177-A11C-3AD7-1A27FE084F67}"/>
              </a:ext>
            </a:extLst>
          </p:cNvPr>
          <p:cNvSpPr>
            <a:spLocks noGrp="1" noChangeArrowheads="1"/>
          </p:cNvSpPr>
          <p:nvPr>
            <p:ph type="body" idx="4294967295"/>
          </p:nvPr>
        </p:nvSpPr>
        <p:spPr bwMode="auto">
          <a:xfrm>
            <a:off x="631374" y="1686606"/>
            <a:ext cx="8229600" cy="118086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Tx/>
              <a:buNone/>
            </a:pPr>
            <a:r>
              <a:rPr lang="en-US" altLang="en-US" sz="2400" dirty="0">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en-US" sz="3530" dirty="0">
                <a:latin typeface="Times New Roman" panose="02020603050405020304" pitchFamily="18" charset="0"/>
                <a:cs typeface="Times New Roman" panose="02020603050405020304" pitchFamily="18" charset="0"/>
              </a:rPr>
              <a:t>Oxford Conference on Forced Settlement of Mobile Peoples 1999</a:t>
            </a:r>
          </a:p>
          <a:p>
            <a:pPr eaLnBrk="1" hangingPunct="1">
              <a:lnSpc>
                <a:spcPct val="80000"/>
              </a:lnSpc>
              <a:buFontTx/>
              <a:buNone/>
            </a:pPr>
            <a:endParaRPr lang="en-US" altLang="en-US" sz="3530" dirty="0">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3530" dirty="0">
                <a:latin typeface="Times New Roman" panose="02020603050405020304" pitchFamily="18" charset="0"/>
                <a:cs typeface="Times New Roman" panose="02020603050405020304" pitchFamily="18" charset="0"/>
              </a:rPr>
              <a:t>Wadi Dana Conference 2002 sets out the Principles of the Dana Declaration</a:t>
            </a:r>
          </a:p>
          <a:p>
            <a:pPr eaLnBrk="1" hangingPunct="1">
              <a:lnSpc>
                <a:spcPct val="80000"/>
              </a:lnSpc>
              <a:buFontTx/>
              <a:buNone/>
            </a:pPr>
            <a:endParaRPr lang="en-US" altLang="en-US" sz="3530" dirty="0">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3530" dirty="0">
                <a:latin typeface="Times New Roman" panose="02020603050405020304" pitchFamily="18" charset="0"/>
                <a:cs typeface="Times New Roman" panose="02020603050405020304" pitchFamily="18" charset="0"/>
              </a:rPr>
              <a:t>First endorsements  from RSCN (2002) and WAMIP 2003 at WPC Durban</a:t>
            </a:r>
          </a:p>
        </p:txBody>
      </p:sp>
    </p:spTree>
    <p:extLst>
      <p:ext uri="{BB962C8B-B14F-4D97-AF65-F5344CB8AC3E}">
        <p14:creationId xmlns:p14="http://schemas.microsoft.com/office/powerpoint/2010/main" val="1648830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B1097C9-2811-BA5E-4A98-2B517E805D69}"/>
              </a:ext>
            </a:extLst>
          </p:cNvPr>
          <p:cNvSpPr>
            <a:spLocks noGrp="1" noChangeArrowheads="1"/>
          </p:cNvSpPr>
          <p:nvPr>
            <p:ph type="title" idx="4294967295"/>
          </p:nvPr>
        </p:nvSpPr>
        <p:spPr bwMode="auto">
          <a:xfrm>
            <a:off x="283027" y="543606"/>
            <a:ext cx="8229600" cy="1143000"/>
          </a:xfrm>
          <a:prstGeom prst="rect">
            <a:avLst/>
          </a:prstGeom>
        </p:spPr>
        <p:txBody>
          <a:bodyPr/>
          <a:lstStyle/>
          <a:p>
            <a:pPr eaLnBrk="1" hangingPunct="1">
              <a:defRPr/>
            </a:pPr>
            <a:r>
              <a:rPr lang="en-US" altLang="en-US" b="1" dirty="0">
                <a:latin typeface="+mn-lt"/>
                <a:ea typeface="Times New Roman" charset="0"/>
                <a:cs typeface="Times New Roman" charset="0"/>
              </a:rPr>
              <a:t> Entering soft International law</a:t>
            </a:r>
          </a:p>
        </p:txBody>
      </p:sp>
      <p:sp>
        <p:nvSpPr>
          <p:cNvPr id="19459" name="Rectangle 3">
            <a:extLst>
              <a:ext uri="{FF2B5EF4-FFF2-40B4-BE49-F238E27FC236}">
                <a16:creationId xmlns:a16="http://schemas.microsoft.com/office/drawing/2014/main" id="{23032CC5-D177-A11C-3AD7-1A27FE084F67}"/>
              </a:ext>
            </a:extLst>
          </p:cNvPr>
          <p:cNvSpPr>
            <a:spLocks noGrp="1" noChangeArrowheads="1"/>
          </p:cNvSpPr>
          <p:nvPr>
            <p:ph type="body" idx="4294967295"/>
          </p:nvPr>
        </p:nvSpPr>
        <p:spPr bwMode="auto">
          <a:xfrm>
            <a:off x="457200" y="1371600"/>
            <a:ext cx="8229600" cy="144706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80000"/>
              </a:lnSpc>
              <a:buNone/>
            </a:pPr>
            <a:r>
              <a:rPr lang="en-US" altLang="en-US" sz="3530" dirty="0">
                <a:latin typeface="Times New Roman" panose="02020603050405020304" pitchFamily="18" charset="0"/>
                <a:cs typeface="Times New Roman" panose="02020603050405020304" pitchFamily="18" charset="0"/>
              </a:rPr>
              <a:t>2023  5</a:t>
            </a:r>
            <a:r>
              <a:rPr lang="en-US" altLang="en-US" sz="3530" baseline="30000" dirty="0">
                <a:latin typeface="Times New Roman" panose="02020603050405020304" pitchFamily="18" charset="0"/>
                <a:cs typeface="Times New Roman" panose="02020603050405020304" pitchFamily="18" charset="0"/>
              </a:rPr>
              <a:t>th</a:t>
            </a:r>
            <a:r>
              <a:rPr lang="en-US" altLang="en-US" sz="3530" dirty="0">
                <a:latin typeface="Times New Roman" panose="02020603050405020304" pitchFamily="18" charset="0"/>
                <a:cs typeface="Times New Roman" panose="02020603050405020304" pitchFamily="18" charset="0"/>
              </a:rPr>
              <a:t> World Parks Congress  and Durban 	Accords </a:t>
            </a:r>
          </a:p>
          <a:p>
            <a:pPr marL="742950" indent="-742950" eaLnBrk="1" hangingPunct="1">
              <a:lnSpc>
                <a:spcPct val="80000"/>
              </a:lnSpc>
              <a:buFontTx/>
              <a:buAutoNum type="arabicPeriod" startAt="2003"/>
            </a:pPr>
            <a:endParaRPr lang="en-US" altLang="en-US" sz="3530" dirty="0">
              <a:latin typeface="Times New Roman" panose="02020603050405020304" pitchFamily="18" charset="0"/>
              <a:cs typeface="Times New Roman" panose="02020603050405020304" pitchFamily="18" charset="0"/>
            </a:endParaRPr>
          </a:p>
          <a:p>
            <a:pPr marL="742950" indent="-742950" eaLnBrk="1" hangingPunct="1">
              <a:lnSpc>
                <a:spcPct val="80000"/>
              </a:lnSpc>
              <a:buFontTx/>
              <a:buAutoNum type="arabicPlain" startAt="2004"/>
            </a:pPr>
            <a:r>
              <a:rPr lang="en-US" altLang="en-US" sz="3530" dirty="0">
                <a:latin typeface="Times New Roman" panose="02020603050405020304" pitchFamily="18" charset="0"/>
                <a:cs typeface="Times New Roman" panose="02020603050405020304" pitchFamily="18" charset="0"/>
              </a:rPr>
              <a:t>  3</a:t>
            </a:r>
            <a:r>
              <a:rPr lang="en-US" altLang="en-US" sz="3530" baseline="30000" dirty="0">
                <a:latin typeface="Times New Roman" panose="02020603050405020304" pitchFamily="18" charset="0"/>
                <a:cs typeface="Times New Roman" panose="02020603050405020304" pitchFamily="18" charset="0"/>
              </a:rPr>
              <a:t>rd</a:t>
            </a:r>
            <a:r>
              <a:rPr lang="en-US" altLang="en-US" sz="3530" dirty="0">
                <a:latin typeface="Times New Roman" panose="02020603050405020304" pitchFamily="18" charset="0"/>
                <a:cs typeface="Times New Roman" panose="02020603050405020304" pitchFamily="18" charset="0"/>
              </a:rPr>
              <a:t>  World Conservation Congress  the Dana Declaration  is ‘noted’</a:t>
            </a:r>
          </a:p>
          <a:p>
            <a:pPr marL="0" indent="0" eaLnBrk="1" hangingPunct="1">
              <a:lnSpc>
                <a:spcPct val="80000"/>
              </a:lnSpc>
              <a:buNone/>
            </a:pPr>
            <a:endParaRPr lang="en-US" altLang="en-US" sz="3530" dirty="0">
              <a:latin typeface="Times New Roman" panose="02020603050405020304" pitchFamily="18" charset="0"/>
              <a:cs typeface="Times New Roman" panose="02020603050405020304" pitchFamily="18" charset="0"/>
            </a:endParaRPr>
          </a:p>
          <a:p>
            <a:pPr marL="0" indent="0" eaLnBrk="1" hangingPunct="1">
              <a:lnSpc>
                <a:spcPct val="80000"/>
              </a:lnSpc>
              <a:buNone/>
            </a:pPr>
            <a:r>
              <a:rPr lang="en-US" altLang="en-US" sz="3530" dirty="0">
                <a:latin typeface="Times New Roman" panose="02020603050405020304" pitchFamily="18" charset="0"/>
                <a:cs typeface="Times New Roman" panose="02020603050405020304" pitchFamily="18" charset="0"/>
              </a:rPr>
              <a:t>2008   4</a:t>
            </a:r>
            <a:r>
              <a:rPr lang="en-US" altLang="en-US" sz="3530" baseline="30000" dirty="0">
                <a:latin typeface="Times New Roman" panose="02020603050405020304" pitchFamily="18" charset="0"/>
                <a:cs typeface="Times New Roman" panose="02020603050405020304" pitchFamily="18" charset="0"/>
              </a:rPr>
              <a:t>th</a:t>
            </a:r>
            <a:r>
              <a:rPr lang="en-US" altLang="en-US" sz="3530" dirty="0">
                <a:latin typeface="Times New Roman" panose="02020603050405020304" pitchFamily="18" charset="0"/>
                <a:cs typeface="Times New Roman" panose="02020603050405020304" pitchFamily="18" charset="0"/>
              </a:rPr>
              <a:t> World Conservation Congress –	Dana Declaration is endorsed  as part of 	working principles for social development 	in the IUCN</a:t>
            </a:r>
          </a:p>
          <a:p>
            <a:pPr eaLnBrk="1" hangingPunct="1">
              <a:lnSpc>
                <a:spcPct val="80000"/>
              </a:lnSpc>
              <a:buFontTx/>
              <a:buNone/>
            </a:pPr>
            <a:endParaRPr lang="en-US" altLang="en-US" sz="3530" dirty="0">
              <a:latin typeface="Times New Roman" panose="02020603050405020304" pitchFamily="18" charset="0"/>
              <a:cs typeface="Times New Roman" panose="02020603050405020304" pitchFamily="18" charset="0"/>
            </a:endParaRPr>
          </a:p>
          <a:p>
            <a:pPr eaLnBrk="1" hangingPunct="1">
              <a:lnSpc>
                <a:spcPct val="80000"/>
              </a:lnSpc>
              <a:buFontTx/>
              <a:buNone/>
            </a:pPr>
            <a:endParaRPr lang="en-US" altLang="en-US" sz="353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344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B1097C9-2811-BA5E-4A98-2B517E805D69}"/>
              </a:ext>
            </a:extLst>
          </p:cNvPr>
          <p:cNvSpPr>
            <a:spLocks noGrp="1" noChangeArrowheads="1"/>
          </p:cNvSpPr>
          <p:nvPr>
            <p:ph type="title" idx="4294967295"/>
          </p:nvPr>
        </p:nvSpPr>
        <p:spPr bwMode="auto">
          <a:xfrm>
            <a:off x="283027" y="543606"/>
            <a:ext cx="8229600" cy="1143000"/>
          </a:xfrm>
          <a:prstGeom prst="rect">
            <a:avLst/>
          </a:prstGeom>
        </p:spPr>
        <p:txBody>
          <a:bodyPr/>
          <a:lstStyle/>
          <a:p>
            <a:pPr eaLnBrk="1" hangingPunct="1">
              <a:defRPr/>
            </a:pPr>
            <a:r>
              <a:rPr lang="en-US" altLang="en-US" b="1" dirty="0">
                <a:latin typeface="+mn-lt"/>
                <a:ea typeface="Times New Roman" charset="0"/>
                <a:cs typeface="Times New Roman" charset="0"/>
              </a:rPr>
              <a:t> Dana+10 in 2012</a:t>
            </a:r>
          </a:p>
        </p:txBody>
      </p:sp>
      <p:sp>
        <p:nvSpPr>
          <p:cNvPr id="19459" name="Rectangle 3">
            <a:extLst>
              <a:ext uri="{FF2B5EF4-FFF2-40B4-BE49-F238E27FC236}">
                <a16:creationId xmlns:a16="http://schemas.microsoft.com/office/drawing/2014/main" id="{23032CC5-D177-A11C-3AD7-1A27FE084F67}"/>
              </a:ext>
            </a:extLst>
          </p:cNvPr>
          <p:cNvSpPr>
            <a:spLocks noGrp="1" noChangeArrowheads="1"/>
          </p:cNvSpPr>
          <p:nvPr>
            <p:ph type="body" idx="4294967295"/>
          </p:nvPr>
        </p:nvSpPr>
        <p:spPr bwMode="auto">
          <a:xfrm>
            <a:off x="457200" y="1371600"/>
            <a:ext cx="8229600" cy="144706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80000"/>
              </a:lnSpc>
              <a:buNone/>
            </a:pPr>
            <a:endParaRPr lang="en-US" altLang="en-US" sz="3530" dirty="0">
              <a:latin typeface="Times New Roman" panose="02020603050405020304" pitchFamily="18" charset="0"/>
              <a:cs typeface="Times New Roman" panose="02020603050405020304" pitchFamily="18" charset="0"/>
            </a:endParaRPr>
          </a:p>
          <a:p>
            <a:pPr eaLnBrk="1" hangingPunct="1">
              <a:lnSpc>
                <a:spcPct val="80000"/>
              </a:lnSpc>
            </a:pPr>
            <a:r>
              <a:rPr lang="en-US" altLang="en-US" sz="3530" dirty="0">
                <a:latin typeface="Times New Roman" panose="02020603050405020304" pitchFamily="18" charset="0"/>
                <a:cs typeface="Times New Roman" panose="02020603050405020304" pitchFamily="18" charset="0"/>
              </a:rPr>
              <a:t>To apply the principles of the Dana Declaration  to emerging issues such as climate change, multi-national extractive industry  (petroleum and mining). </a:t>
            </a:r>
          </a:p>
          <a:p>
            <a:pPr eaLnBrk="1" hangingPunct="1">
              <a:lnSpc>
                <a:spcPct val="80000"/>
              </a:lnSpc>
            </a:pPr>
            <a:endParaRPr lang="en-US" altLang="en-US" sz="3530" dirty="0">
              <a:latin typeface="Times New Roman" panose="02020603050405020304" pitchFamily="18" charset="0"/>
              <a:cs typeface="Times New Roman" panose="02020603050405020304" pitchFamily="18" charset="0"/>
            </a:endParaRPr>
          </a:p>
          <a:p>
            <a:pPr eaLnBrk="1" hangingPunct="1">
              <a:lnSpc>
                <a:spcPct val="80000"/>
              </a:lnSpc>
            </a:pPr>
            <a:r>
              <a:rPr lang="en-US" altLang="en-US" sz="3530" dirty="0">
                <a:latin typeface="Times New Roman" panose="02020603050405020304" pitchFamily="18" charset="0"/>
                <a:cs typeface="Times New Roman" panose="02020603050405020304" pitchFamily="18" charset="0"/>
              </a:rPr>
              <a:t>In partnership with WAMIP to further build the capacity of mobile indigenous peoples to take part in local, regional and international forums  with regards to their basic human rights and land use </a:t>
            </a:r>
          </a:p>
          <a:p>
            <a:pPr marL="0" indent="0" eaLnBrk="1" hangingPunct="1">
              <a:lnSpc>
                <a:spcPct val="80000"/>
              </a:lnSpc>
              <a:buNone/>
            </a:pPr>
            <a:endParaRPr lang="en-US" altLang="en-US" sz="3530" dirty="0">
              <a:latin typeface="Times New Roman" panose="02020603050405020304" pitchFamily="18" charset="0"/>
              <a:cs typeface="Times New Roman" panose="02020603050405020304" pitchFamily="18" charset="0"/>
            </a:endParaRPr>
          </a:p>
          <a:p>
            <a:pPr marL="0" indent="0" eaLnBrk="1" hangingPunct="1">
              <a:lnSpc>
                <a:spcPct val="80000"/>
              </a:lnSpc>
              <a:buNone/>
            </a:pPr>
            <a:endParaRPr lang="en-US" altLang="en-US" sz="3530" dirty="0">
              <a:latin typeface="Times New Roman" panose="02020603050405020304" pitchFamily="18" charset="0"/>
              <a:cs typeface="Times New Roman" panose="02020603050405020304" pitchFamily="18" charset="0"/>
            </a:endParaRPr>
          </a:p>
          <a:p>
            <a:pPr eaLnBrk="1" hangingPunct="1">
              <a:lnSpc>
                <a:spcPct val="80000"/>
              </a:lnSpc>
              <a:buFontTx/>
              <a:buNone/>
            </a:pPr>
            <a:endParaRPr lang="en-US" altLang="en-US" sz="3530" dirty="0">
              <a:latin typeface="Times New Roman" panose="02020603050405020304" pitchFamily="18" charset="0"/>
              <a:cs typeface="Times New Roman" panose="02020603050405020304" pitchFamily="18" charset="0"/>
            </a:endParaRPr>
          </a:p>
          <a:p>
            <a:pPr eaLnBrk="1" hangingPunct="1">
              <a:lnSpc>
                <a:spcPct val="80000"/>
              </a:lnSpc>
              <a:buFontTx/>
              <a:buNone/>
            </a:pPr>
            <a:endParaRPr lang="en-US" altLang="en-US" sz="353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497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B1097C9-2811-BA5E-4A98-2B517E805D69}"/>
              </a:ext>
            </a:extLst>
          </p:cNvPr>
          <p:cNvSpPr>
            <a:spLocks noGrp="1" noChangeArrowheads="1"/>
          </p:cNvSpPr>
          <p:nvPr>
            <p:ph type="title" idx="4294967295"/>
          </p:nvPr>
        </p:nvSpPr>
        <p:spPr bwMode="auto">
          <a:xfrm>
            <a:off x="283027" y="543606"/>
            <a:ext cx="8229600" cy="1143000"/>
          </a:xfrm>
          <a:prstGeom prst="rect">
            <a:avLst/>
          </a:prstGeom>
        </p:spPr>
        <p:txBody>
          <a:bodyPr/>
          <a:lstStyle/>
          <a:p>
            <a:pPr eaLnBrk="1" hangingPunct="1">
              <a:defRPr/>
            </a:pPr>
            <a:r>
              <a:rPr lang="en-US" altLang="en-US" b="1" dirty="0">
                <a:latin typeface="+mn-lt"/>
                <a:ea typeface="Times New Roman" charset="0"/>
                <a:cs typeface="Times New Roman" charset="0"/>
              </a:rPr>
              <a:t> Dana+ 2020  2022</a:t>
            </a:r>
          </a:p>
        </p:txBody>
      </p:sp>
      <p:sp>
        <p:nvSpPr>
          <p:cNvPr id="19459" name="Rectangle 3">
            <a:extLst>
              <a:ext uri="{FF2B5EF4-FFF2-40B4-BE49-F238E27FC236}">
                <a16:creationId xmlns:a16="http://schemas.microsoft.com/office/drawing/2014/main" id="{23032CC5-D177-A11C-3AD7-1A27FE084F67}"/>
              </a:ext>
            </a:extLst>
          </p:cNvPr>
          <p:cNvSpPr>
            <a:spLocks noGrp="1" noChangeArrowheads="1"/>
          </p:cNvSpPr>
          <p:nvPr>
            <p:ph type="body" idx="4294967295"/>
          </p:nvPr>
        </p:nvSpPr>
        <p:spPr bwMode="auto">
          <a:xfrm>
            <a:off x="457200" y="1371600"/>
            <a:ext cx="8229600" cy="144706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80000"/>
              </a:lnSpc>
              <a:buNone/>
            </a:pPr>
            <a:endParaRPr lang="en-US" altLang="en-US" sz="3530" dirty="0">
              <a:latin typeface="Times New Roman" panose="02020603050405020304" pitchFamily="18" charset="0"/>
              <a:cs typeface="Times New Roman" panose="02020603050405020304" pitchFamily="18" charset="0"/>
            </a:endParaRPr>
          </a:p>
          <a:p>
            <a:pPr eaLnBrk="1" hangingPunct="1">
              <a:lnSpc>
                <a:spcPct val="80000"/>
              </a:lnSpc>
            </a:pPr>
            <a:r>
              <a:rPr lang="en-US" altLang="en-US" sz="3530" dirty="0">
                <a:latin typeface="Times New Roman" panose="02020603050405020304" pitchFamily="18" charset="0"/>
                <a:cs typeface="Times New Roman" panose="02020603050405020304" pitchFamily="18" charset="0"/>
              </a:rPr>
              <a:t>To   reaffirm and  to take stock of changes over the last 20 years </a:t>
            </a:r>
          </a:p>
          <a:p>
            <a:pPr eaLnBrk="1" hangingPunct="1">
              <a:lnSpc>
                <a:spcPct val="80000"/>
              </a:lnSpc>
            </a:pPr>
            <a:r>
              <a:rPr lang="en-US" altLang="en-US" sz="3530" dirty="0">
                <a:latin typeface="Times New Roman" panose="02020603050405020304" pitchFamily="18" charset="0"/>
                <a:cs typeface="Times New Roman" panose="02020603050405020304" pitchFamily="18" charset="0"/>
              </a:rPr>
              <a:t>To encourage equal partnerships with delegates of Mobile Indigenous Peoples </a:t>
            </a:r>
          </a:p>
          <a:p>
            <a:pPr eaLnBrk="1" hangingPunct="1">
              <a:lnSpc>
                <a:spcPct val="80000"/>
              </a:lnSpc>
            </a:pPr>
            <a:r>
              <a:rPr lang="en-US" altLang="en-US" sz="3530" dirty="0">
                <a:latin typeface="Times New Roman" panose="02020603050405020304" pitchFamily="18" charset="0"/>
                <a:cs typeface="Times New Roman" panose="02020603050405020304" pitchFamily="18" charset="0"/>
              </a:rPr>
              <a:t>To reach out to the numerous Mobile Peoples associations that have formed over the past 20 years</a:t>
            </a:r>
          </a:p>
          <a:p>
            <a:pPr eaLnBrk="1" hangingPunct="1">
              <a:lnSpc>
                <a:spcPct val="80000"/>
              </a:lnSpc>
            </a:pPr>
            <a:r>
              <a:rPr lang="en-US" altLang="en-US" sz="3530" dirty="0">
                <a:latin typeface="Times New Roman" panose="02020603050405020304" pitchFamily="18" charset="0"/>
                <a:cs typeface="Times New Roman" panose="02020603050405020304" pitchFamily="18" charset="0"/>
              </a:rPr>
              <a:t>To produce a Dana +20 statement and Action Plan leading up to IYRP in 2026.   </a:t>
            </a:r>
          </a:p>
          <a:p>
            <a:pPr eaLnBrk="1" hangingPunct="1">
              <a:lnSpc>
                <a:spcPct val="80000"/>
              </a:lnSpc>
            </a:pPr>
            <a:endParaRPr lang="en-US" altLang="en-US" sz="3530" dirty="0">
              <a:latin typeface="Times New Roman" panose="02020603050405020304" pitchFamily="18" charset="0"/>
              <a:cs typeface="Times New Roman" panose="02020603050405020304" pitchFamily="18" charset="0"/>
            </a:endParaRPr>
          </a:p>
          <a:p>
            <a:pPr marL="0" indent="0" eaLnBrk="1" hangingPunct="1">
              <a:lnSpc>
                <a:spcPct val="80000"/>
              </a:lnSpc>
              <a:buNone/>
            </a:pPr>
            <a:r>
              <a:rPr lang="en-US" altLang="en-US" sz="3530" dirty="0">
                <a:latin typeface="Times New Roman" panose="02020603050405020304" pitchFamily="18" charset="0"/>
                <a:cs typeface="Times New Roman" panose="02020603050405020304" pitchFamily="18" charset="0"/>
              </a:rPr>
              <a:t>   </a:t>
            </a:r>
          </a:p>
          <a:p>
            <a:pPr marL="0" indent="0" eaLnBrk="1" hangingPunct="1">
              <a:lnSpc>
                <a:spcPct val="80000"/>
              </a:lnSpc>
              <a:buNone/>
            </a:pPr>
            <a:endParaRPr lang="en-US" altLang="en-US" sz="3530" dirty="0">
              <a:latin typeface="Times New Roman" panose="02020603050405020304" pitchFamily="18" charset="0"/>
              <a:cs typeface="Times New Roman" panose="02020603050405020304" pitchFamily="18" charset="0"/>
            </a:endParaRPr>
          </a:p>
          <a:p>
            <a:pPr marL="0" indent="0" eaLnBrk="1" hangingPunct="1">
              <a:lnSpc>
                <a:spcPct val="80000"/>
              </a:lnSpc>
              <a:buNone/>
            </a:pPr>
            <a:endParaRPr lang="en-US" altLang="en-US" sz="3530" dirty="0">
              <a:latin typeface="Times New Roman" panose="02020603050405020304" pitchFamily="18" charset="0"/>
              <a:cs typeface="Times New Roman" panose="02020603050405020304" pitchFamily="18" charset="0"/>
            </a:endParaRPr>
          </a:p>
          <a:p>
            <a:pPr eaLnBrk="1" hangingPunct="1">
              <a:lnSpc>
                <a:spcPct val="80000"/>
              </a:lnSpc>
              <a:buFontTx/>
              <a:buNone/>
            </a:pPr>
            <a:endParaRPr lang="en-US" altLang="en-US" sz="3530" dirty="0">
              <a:latin typeface="Times New Roman" panose="02020603050405020304" pitchFamily="18" charset="0"/>
              <a:cs typeface="Times New Roman" panose="02020603050405020304" pitchFamily="18" charset="0"/>
            </a:endParaRPr>
          </a:p>
          <a:p>
            <a:pPr eaLnBrk="1" hangingPunct="1">
              <a:lnSpc>
                <a:spcPct val="80000"/>
              </a:lnSpc>
              <a:buFontTx/>
              <a:buNone/>
            </a:pPr>
            <a:endParaRPr lang="en-US" altLang="en-US" sz="353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3949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alestinian Socio-Eco status 2022 Revisions" id="{FE78A582-AE6E-2941-BFB2-53ADDB778805}" vid="{52D6EBE7-DD5D-324F-9C69-2073DE2FAD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EE2BE759734F4C8744F3232F94A60B" ma:contentTypeVersion="16" ma:contentTypeDescription="Create a new document." ma:contentTypeScope="" ma:versionID="62776adfd90ab57178fa1d7d8182c3df">
  <xsd:schema xmlns:xsd="http://www.w3.org/2001/XMLSchema" xmlns:xs="http://www.w3.org/2001/XMLSchema" xmlns:p="http://schemas.microsoft.com/office/2006/metadata/properties" xmlns:ns2="8bf52242-5531-41cd-8d2e-432c91aa6150" xmlns:ns3="2d648de4-cecf-4790-b036-6d109a7d5401" targetNamespace="http://schemas.microsoft.com/office/2006/metadata/properties" ma:root="true" ma:fieldsID="1a820f7f90c536515b10907b0fd92d43" ns2:_="" ns3:_="">
    <xsd:import namespace="8bf52242-5531-41cd-8d2e-432c91aa6150"/>
    <xsd:import namespace="2d648de4-cecf-4790-b036-6d109a7d540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52242-5531-41cd-8d2e-432c91aa61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dd0e294-a6ed-4b76-af2f-a11a53f9f8f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648de4-cecf-4790-b036-6d109a7d540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d1cad12-f762-4be4-befa-ccb636fc0fde}" ma:internalName="TaxCatchAll" ma:showField="CatchAllData" ma:web="2d648de4-cecf-4790-b036-6d109a7d54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bf52242-5531-41cd-8d2e-432c91aa6150">
      <Terms xmlns="http://schemas.microsoft.com/office/infopath/2007/PartnerControls"/>
    </lcf76f155ced4ddcb4097134ff3c332f>
    <TaxCatchAll xmlns="2d648de4-cecf-4790-b036-6d109a7d540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A04B44-2DE3-47E4-A7C2-CBE5F8114387}"/>
</file>

<file path=customXml/itemProps2.xml><?xml version="1.0" encoding="utf-8"?>
<ds:datastoreItem xmlns:ds="http://schemas.openxmlformats.org/officeDocument/2006/customXml" ds:itemID="{AB583CE3-6EB1-4BBC-A1B1-F836E24ABAB1}">
  <ds:schemaRefs>
    <ds:schemaRef ds:uri="http://schemas.microsoft.com/office/2006/metadata/properties"/>
    <ds:schemaRef ds:uri="0cecb498-8be2-4858-809e-0b68e7aad605"/>
    <ds:schemaRef ds:uri="http://schemas.microsoft.com/office/2006/documentManagement/types"/>
    <ds:schemaRef ds:uri="http://purl.org/dc/dcmitype/"/>
    <ds:schemaRef ds:uri="http://www.w3.org/XML/1998/namespace"/>
    <ds:schemaRef ds:uri="http://purl.org/dc/terms/"/>
    <ds:schemaRef ds:uri="http://schemas.openxmlformats.org/package/2006/metadata/core-properties"/>
    <ds:schemaRef ds:uri="http://purl.org/dc/elements/1.1/"/>
    <ds:schemaRef ds:uri="http://schemas.microsoft.com/office/infopath/2007/PartnerControls"/>
    <ds:schemaRef ds:uri="b0532637-0502-487b-9754-da6d5bfa02b5"/>
  </ds:schemaRefs>
</ds:datastoreItem>
</file>

<file path=customXml/itemProps3.xml><?xml version="1.0" encoding="utf-8"?>
<ds:datastoreItem xmlns:ds="http://schemas.openxmlformats.org/officeDocument/2006/customXml" ds:itemID="{F27BC336-027E-4650-AE7D-365DF9C124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1647</TotalTime>
  <Words>283</Words>
  <Application>Microsoft Office PowerPoint</Application>
  <PresentationFormat>On-screen Show (4:3)</PresentationFormat>
  <Paragraphs>50</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Arial</vt:lpstr>
      <vt:lpstr>Times New Roman</vt:lpstr>
      <vt:lpstr>Office Theme</vt:lpstr>
      <vt:lpstr>Why the Dana Declaration?  And why in Wadi Dana Jordan?</vt:lpstr>
      <vt:lpstr>Why the Dana Declaration?</vt:lpstr>
      <vt:lpstr> Why Wadi Dana? </vt:lpstr>
      <vt:lpstr> Some history</vt:lpstr>
      <vt:lpstr> Some history (2)</vt:lpstr>
      <vt:lpstr> Entering soft International law</vt:lpstr>
      <vt:lpstr> Dana+10 in 2012</vt:lpstr>
      <vt:lpstr> Dana+ 2020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 Fischer</dc:creator>
  <cp:lastModifiedBy>Niya Seklemova</cp:lastModifiedBy>
  <cp:revision>103</cp:revision>
  <cp:lastPrinted>2011-03-01T13:04:19Z</cp:lastPrinted>
  <dcterms:created xsi:type="dcterms:W3CDTF">2011-02-28T14:29:38Z</dcterms:created>
  <dcterms:modified xsi:type="dcterms:W3CDTF">2022-10-05T07:17:41Z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0x01010031EE2BE759734F4C8744F3232F94A60B</vt:lpwstr>
  </property>
</Properties>
</file>