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504" r:id="rId2"/>
    <p:sldId id="534" r:id="rId3"/>
    <p:sldId id="511" r:id="rId4"/>
    <p:sldId id="514" r:id="rId5"/>
    <p:sldId id="294" r:id="rId6"/>
    <p:sldId id="540" r:id="rId7"/>
    <p:sldId id="535" r:id="rId8"/>
    <p:sldId id="531" r:id="rId9"/>
    <p:sldId id="543" r:id="rId10"/>
    <p:sldId id="527" r:id="rId11"/>
    <p:sldId id="539" r:id="rId12"/>
    <p:sldId id="530" r:id="rId13"/>
    <p:sldId id="502" r:id="rId14"/>
    <p:sldId id="50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90" autoAdjust="0"/>
    <p:restoredTop sz="94660"/>
  </p:normalViewPr>
  <p:slideViewPr>
    <p:cSldViewPr>
      <p:cViewPr varScale="1">
        <p:scale>
          <a:sx n="47" d="100"/>
          <a:sy n="47" d="100"/>
        </p:scale>
        <p:origin x="1085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56"/>
    </p:cViewPr>
  </p:sorterViewPr>
  <p:notesViewPr>
    <p:cSldViewPr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9426BC-EE45-4869-AF2B-9B25D9DC7A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9DF621-0094-4F07-9B17-BD07B0E608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2EBF8-0AF7-4ABE-A829-F50505375B46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C1314-1236-40B2-876A-58579D14CC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A6A97-37F5-4C83-B650-CCFEDCD3DB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D4A9A-4074-4846-B4EF-DF9184E4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85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F934E-12A9-4683-8BBD-02355D7E7EFD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4CDF2-0555-442B-A18F-17349BC6EE5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1" dirty="0"/>
          </a:p>
          <a:p>
            <a:r>
              <a:rPr lang="en-US" sz="1200" dirty="0"/>
              <a:t>Call to commitments to involve and benefit local communities,  indigenous and mobile peoples in protected areas that affect them, with full respect of their rights.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4CDF2-0555-442B-A18F-17349BC6EE5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68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1" dirty="0"/>
          </a:p>
          <a:p>
            <a:r>
              <a:rPr lang="en-US" sz="1200" dirty="0"/>
              <a:t>Call to commitments to involve and benefit local communities,  indigenous and mobile peoples in protected areas that affect them, with full respect of their rights.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4CDF2-0555-442B-A18F-17349BC6EE5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364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4CDF2-0555-442B-A18F-17349BC6EE5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7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Pic</a:t>
            </a:r>
            <a:r>
              <a:rPr lang="en-GB" dirty="0"/>
              <a:t> from FECONAU,</a:t>
            </a:r>
            <a:r>
              <a:rPr lang="en-GB" baseline="0" dirty="0"/>
              <a:t> Peru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331A3-0A89-404C-8FD6-FDA15A69E71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628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Conservationists traditionally focus on protected areas, but it is now widely recognized that there needs to be a wider approach to conservation than this.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8C69C-35F7-40CE-98AD-5D44A026F1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55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9A0F-0E00-41DF-82A9-2B044FF3FBCA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BA7B-859B-4930-90C4-06AAAAD9B2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37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9A0F-0E00-41DF-82A9-2B044FF3FBCA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BA7B-859B-4930-90C4-06AAAAD9B2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54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9A0F-0E00-41DF-82A9-2B044FF3FBCA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BA7B-859B-4930-90C4-06AAAAD9B2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36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9A0F-0E00-41DF-82A9-2B044FF3FBCA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BA7B-859B-4930-90C4-06AAAAD9B2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9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9A0F-0E00-41DF-82A9-2B044FF3FBCA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BA7B-859B-4930-90C4-06AAAAD9B2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82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9A0F-0E00-41DF-82A9-2B044FF3FBCA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BA7B-859B-4930-90C4-06AAAAD9B2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31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9A0F-0E00-41DF-82A9-2B044FF3FBCA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BA7B-859B-4930-90C4-06AAAAD9B2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0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9A0F-0E00-41DF-82A9-2B044FF3FBCA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BA7B-859B-4930-90C4-06AAAAD9B2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50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9A0F-0E00-41DF-82A9-2B044FF3FBCA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BA7B-859B-4930-90C4-06AAAAD9B2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65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9A0F-0E00-41DF-82A9-2B044FF3FBCA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BA7B-859B-4930-90C4-06AAAAD9B2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47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9A0F-0E00-41DF-82A9-2B044FF3FBCA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BA7B-859B-4930-90C4-06AAAAD9B2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15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49A0F-0E00-41DF-82A9-2B044FF3FBCA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7BA7B-859B-4930-90C4-06AAAAD9B2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17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rightsandresources.org/wp-content/uploads/GlobalBaseline_web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5486" y="388939"/>
            <a:ext cx="6516216" cy="807813"/>
          </a:xfrm>
        </p:spPr>
        <p:txBody>
          <a:bodyPr>
            <a:noAutofit/>
          </a:bodyPr>
          <a:lstStyle/>
          <a:p>
            <a:r>
              <a:rPr lang="en-GB" sz="2400" b="1" dirty="0"/>
              <a:t>Trends in conservation policy and practice over the past 20 years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4248" y="1124744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Helen Newing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88870C-0BD5-CC39-0C51-333A2521E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67" y="2132856"/>
            <a:ext cx="1429437" cy="40039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50DBA2-0243-83FC-C77A-4E000C784370}"/>
              </a:ext>
            </a:extLst>
          </p:cNvPr>
          <p:cNvSpPr txBox="1"/>
          <p:nvPr/>
        </p:nvSpPr>
        <p:spPr>
          <a:xfrm>
            <a:off x="2195893" y="1966837"/>
            <a:ext cx="64973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Global policy on protected areas is decided at the </a:t>
            </a:r>
            <a:r>
              <a:rPr lang="en-US" sz="2000" b="1" dirty="0"/>
              <a:t>World Parks Congresses</a:t>
            </a:r>
          </a:p>
          <a:p>
            <a:endParaRPr lang="en-US" sz="2000" b="1" dirty="0"/>
          </a:p>
          <a:p>
            <a:r>
              <a:rPr lang="en-US" sz="2000" dirty="0"/>
              <a:t>which are organized by the </a:t>
            </a:r>
            <a:r>
              <a:rPr lang="en-US" sz="2000" b="1" dirty="0"/>
              <a:t>World Commission on Protected areas</a:t>
            </a:r>
          </a:p>
          <a:p>
            <a:endParaRPr lang="en-US" sz="2000" b="1" dirty="0"/>
          </a:p>
          <a:p>
            <a:r>
              <a:rPr lang="en-US" sz="2000" dirty="0"/>
              <a:t>which is one of several Commissions of the </a:t>
            </a:r>
            <a:r>
              <a:rPr lang="en-US" sz="2000" b="1" dirty="0"/>
              <a:t>International Union for the Conservation of Nature (IUCN).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5668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15BFA1-66AC-5901-EEB3-209F9A99BF19}"/>
              </a:ext>
            </a:extLst>
          </p:cNvPr>
          <p:cNvSpPr txBox="1"/>
          <p:nvPr/>
        </p:nvSpPr>
        <p:spPr>
          <a:xfrm>
            <a:off x="1187624" y="764704"/>
            <a:ext cx="4199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Ways forward; what is needed?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6B25A-A555-E093-924E-FDB449AA70D6}"/>
              </a:ext>
            </a:extLst>
          </p:cNvPr>
          <p:cNvSpPr txBox="1"/>
          <p:nvPr/>
        </p:nvSpPr>
        <p:spPr>
          <a:xfrm>
            <a:off x="331736" y="1772816"/>
            <a:ext cx="84805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Recognition of rights and accountability</a:t>
            </a:r>
          </a:p>
          <a:p>
            <a:endParaRPr lang="en-GB" sz="2400" dirty="0"/>
          </a:p>
          <a:p>
            <a:r>
              <a:rPr lang="en-GB" sz="2400" dirty="0"/>
              <a:t>Building on common ground locally and nationally</a:t>
            </a:r>
          </a:p>
          <a:p>
            <a:endParaRPr lang="en-GB" sz="2400" dirty="0"/>
          </a:p>
          <a:p>
            <a:r>
              <a:rPr lang="en-GB" sz="2400" dirty="0"/>
              <a:t>Documenting and communicating achievements and contributions</a:t>
            </a:r>
          </a:p>
        </p:txBody>
      </p:sp>
    </p:spTree>
    <p:extLst>
      <p:ext uri="{BB962C8B-B14F-4D97-AF65-F5344CB8AC3E}">
        <p14:creationId xmlns:p14="http://schemas.microsoft.com/office/powerpoint/2010/main" val="22753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F1B66-64C3-2DF8-7137-9A10E2A44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84CE5F-0286-A3ED-472F-B1CD96FC5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6804" y="3242524"/>
            <a:ext cx="5520727" cy="361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902858-8DAA-AB43-4DFE-CEE873053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0808"/>
            <a:ext cx="3656804" cy="51722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E71C8B-F20A-5BB3-28C8-96CCD332B37B}"/>
              </a:ext>
            </a:extLst>
          </p:cNvPr>
          <p:cNvSpPr txBox="1"/>
          <p:nvPr/>
        </p:nvSpPr>
        <p:spPr>
          <a:xfrm>
            <a:off x="5292080" y="1288719"/>
            <a:ext cx="4589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https://localbiodiversityoutlooks.net/</a:t>
            </a:r>
          </a:p>
        </p:txBody>
      </p:sp>
    </p:spTree>
    <p:extLst>
      <p:ext uri="{BB962C8B-B14F-4D97-AF65-F5344CB8AC3E}">
        <p14:creationId xmlns:p14="http://schemas.microsoft.com/office/powerpoint/2010/main" val="3493807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3362B-CA50-8443-ECEE-BBDDD33ED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75961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What is a protected area?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8A14A-916C-3136-9B31-123EF0B83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8840"/>
            <a:ext cx="7886700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effectLst/>
              </a:rPr>
              <a:t>“A clearly defined geographical space, recognised, dedicated and managed, </a:t>
            </a:r>
            <a:r>
              <a:rPr lang="en-GB" sz="2400" b="1" dirty="0">
                <a:effectLst/>
              </a:rPr>
              <a:t>through legal or other effective means</a:t>
            </a:r>
            <a:r>
              <a:rPr lang="en-GB" sz="2400" dirty="0">
                <a:effectLst/>
              </a:rPr>
              <a:t>, </a:t>
            </a:r>
            <a:r>
              <a:rPr lang="en-GB" sz="2400" b="1" dirty="0">
                <a:effectLst/>
              </a:rPr>
              <a:t>to achieve the long-term conservation of nature with associated ecosystem services and cultural values” </a:t>
            </a: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Since 1992: Six management categories – from strict nature reserves to sustainable use areas</a:t>
            </a:r>
          </a:p>
        </p:txBody>
      </p:sp>
    </p:spTree>
    <p:extLst>
      <p:ext uri="{BB962C8B-B14F-4D97-AF65-F5344CB8AC3E}">
        <p14:creationId xmlns:p14="http://schemas.microsoft.com/office/powerpoint/2010/main" val="3856487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B75D4A-7717-5239-4D07-76BBD3CB0AE0}"/>
              </a:ext>
            </a:extLst>
          </p:cNvPr>
          <p:cNvSpPr txBox="1"/>
          <p:nvPr/>
        </p:nvSpPr>
        <p:spPr>
          <a:xfrm>
            <a:off x="403210" y="332656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sz="2000" dirty="0"/>
              <a:t>Three characteristics identify an ICCA: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</a:pPr>
            <a:endParaRPr lang="en-US" sz="20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sz="2000" dirty="0"/>
              <a:t>There is a </a:t>
            </a:r>
            <a:r>
              <a:rPr lang="en-US" sz="2000" b="1" dirty="0"/>
              <a:t>close connection</a:t>
            </a:r>
            <a:r>
              <a:rPr lang="en-US" sz="2000" dirty="0"/>
              <a:t> between the area and an indigenous people or local community. 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</a:pPr>
            <a:endParaRPr lang="en-US" sz="20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sz="2000" dirty="0"/>
              <a:t>2. The people or community makes and enforces decisions and rules about the area</a:t>
            </a:r>
            <a:r>
              <a:rPr lang="en-US" sz="2000" b="1" dirty="0"/>
              <a:t>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</a:pPr>
            <a:endParaRPr lang="en-US" sz="20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sz="2000" dirty="0"/>
              <a:t>3. These decisions, rules and actions contribute to the </a:t>
            </a:r>
            <a:r>
              <a:rPr lang="en-US" sz="2000" b="1" dirty="0"/>
              <a:t>conservation of nature</a:t>
            </a:r>
            <a:r>
              <a:rPr lang="en-US" sz="2000" dirty="0"/>
              <a:t> (ecosystems, habitats, species, natural resources).</a:t>
            </a:r>
          </a:p>
        </p:txBody>
      </p:sp>
      <p:pic>
        <p:nvPicPr>
          <p:cNvPr id="6" name="Picture 5" descr="A group of bushes and trees&#10;&#10;Description automatically generated">
            <a:extLst>
              <a:ext uri="{FF2B5EF4-FFF2-40B4-BE49-F238E27FC236}">
                <a16:creationId xmlns:a16="http://schemas.microsoft.com/office/drawing/2014/main" id="{58928993-C098-BEBF-FF82-7F8D2C1B8A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0" r="12768" b="3"/>
          <a:stretch/>
        </p:blipFill>
        <p:spPr>
          <a:xfrm>
            <a:off x="4721188" y="260648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6194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60EC-7077-49BC-8B6B-925DE0CE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88481"/>
            <a:ext cx="4402538" cy="321869"/>
          </a:xfrm>
        </p:spPr>
        <p:txBody>
          <a:bodyPr>
            <a:normAutofit fontScale="90000"/>
          </a:bodyPr>
          <a:lstStyle/>
          <a:p>
            <a:r>
              <a:rPr lang="en-US" sz="1800" b="1" dirty="0">
                <a:latin typeface="+mn-lt"/>
              </a:rPr>
              <a:t>Potential synergies: some ways forward</a:t>
            </a:r>
            <a:endParaRPr lang="en-GB" sz="1800" b="1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1D5EDB-D1A1-4E33-8FF3-8C9C07821218}"/>
              </a:ext>
            </a:extLst>
          </p:cNvPr>
          <p:cNvSpPr txBox="1"/>
          <p:nvPr/>
        </p:nvSpPr>
        <p:spPr>
          <a:xfrm>
            <a:off x="0" y="5493557"/>
            <a:ext cx="935374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 </a:t>
            </a:r>
            <a:r>
              <a:rPr lang="en-US" sz="750" dirty="0"/>
              <a:t>OECD (2019) </a:t>
            </a:r>
            <a:r>
              <a:rPr lang="en-US" sz="750" i="1" dirty="0"/>
              <a:t>Biodiversity: Finance and the economic business case for action. </a:t>
            </a:r>
            <a:r>
              <a:rPr lang="en-US" sz="750" dirty="0"/>
              <a:t>https://www.</a:t>
            </a:r>
            <a:r>
              <a:rPr lang="en-GB" sz="750" dirty="0"/>
              <a:t>oecd.org/environment/resources/biodiversity/G7-report-Biodiversity-Finance-and-the-</a:t>
            </a:r>
          </a:p>
          <a:p>
            <a:r>
              <a:rPr lang="en-GB" sz="750" dirty="0"/>
              <a:t>Economic-and-Business-Case-for-Action.pdf.  Cited in LBO2. Aichi Biodiversity Target 3 focuses on reform of incentives. </a:t>
            </a:r>
            <a:r>
              <a:rPr lang="en-GB" sz="750" baseline="30000" dirty="0"/>
              <a:t> 2</a:t>
            </a:r>
            <a:r>
              <a:rPr lang="en-GB" sz="750" dirty="0"/>
              <a:t>Rights and Resources Initiative (2015) </a:t>
            </a:r>
            <a:r>
              <a:rPr lang="en-GB" sz="750" i="1" dirty="0"/>
              <a:t>Who owns the world’s land? A global baseline of formally recognized indigenous and community land rights. </a:t>
            </a:r>
            <a:r>
              <a:rPr lang="en-GB" sz="750" u="sng" dirty="0">
                <a:hlinkClick r:id="rId2"/>
              </a:rPr>
              <a:t>https://rightsandresources.org/</a:t>
            </a:r>
            <a:r>
              <a:rPr lang="en-GB" sz="750" dirty="0">
                <a:hlinkClick r:id="rId2"/>
              </a:rPr>
              <a:t>wp-content/uploads/GlobalBaseline_web.pdf</a:t>
            </a:r>
            <a:r>
              <a:rPr lang="en-GB" sz="750" dirty="0"/>
              <a:t>.</a:t>
            </a:r>
            <a:endParaRPr lang="en-US" sz="750" baseline="30000" dirty="0"/>
          </a:p>
        </p:txBody>
      </p:sp>
      <p:pic>
        <p:nvPicPr>
          <p:cNvPr id="10" name="Picture 6" descr="DSCN0185">
            <a:extLst>
              <a:ext uri="{FF2B5EF4-FFF2-40B4-BE49-F238E27FC236}">
                <a16:creationId xmlns:a16="http://schemas.microsoft.com/office/drawing/2014/main" id="{F58D729E-E4C2-4681-BF82-8FC79F367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8369" y="879695"/>
            <a:ext cx="3185632" cy="239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43458C-EBF3-4AF7-AE63-F92BCFA590CC}"/>
              </a:ext>
            </a:extLst>
          </p:cNvPr>
          <p:cNvSpPr txBox="1"/>
          <p:nvPr/>
        </p:nvSpPr>
        <p:spPr>
          <a:xfrm>
            <a:off x="1" y="1533783"/>
            <a:ext cx="595836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Protected areas and indigenous peoples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Effective safeguarding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Move from overwhelming emphasis on state protected areas to indigenous and community conserved areas / OECMs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New targets on equity and indigenous governance</a:t>
            </a:r>
          </a:p>
          <a:p>
            <a:endParaRPr lang="en-US" sz="1500" dirty="0"/>
          </a:p>
          <a:p>
            <a:r>
              <a:rPr lang="en-US" sz="1500" b="1" dirty="0"/>
              <a:t>Indigenous territories and biodiversity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Secure land tenure and support for territorial </a:t>
            </a:r>
            <a:r>
              <a:rPr lang="en-US" sz="1500" dirty="0" err="1"/>
              <a:t>defence</a:t>
            </a:r>
            <a:endParaRPr lang="en-US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Greater support for indigenous conservation and sustainable land use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Better understanding of the enabling conditions for indigenous conservation</a:t>
            </a:r>
          </a:p>
        </p:txBody>
      </p:sp>
    </p:spTree>
    <p:extLst>
      <p:ext uri="{BB962C8B-B14F-4D97-AF65-F5344CB8AC3E}">
        <p14:creationId xmlns:p14="http://schemas.microsoft.com/office/powerpoint/2010/main" val="341241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04248" y="1124744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Helen Newing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88870C-0BD5-CC39-0C51-333A2521E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67" y="2132856"/>
            <a:ext cx="1429437" cy="40039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50DBA2-0243-83FC-C77A-4E000C784370}"/>
              </a:ext>
            </a:extLst>
          </p:cNvPr>
          <p:cNvSpPr txBox="1"/>
          <p:nvPr/>
        </p:nvSpPr>
        <p:spPr>
          <a:xfrm>
            <a:off x="2195893" y="1772816"/>
            <a:ext cx="64973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pPr algn="l"/>
            <a:r>
              <a:rPr lang="en-US" sz="2000" b="0" i="0" u="none" strike="noStrike" baseline="0" dirty="0"/>
              <a:t>“We need a fresh and innovative approach to protected areas and their role … equitably integrating them with the interests of all affected people”. </a:t>
            </a:r>
          </a:p>
          <a:p>
            <a:pPr algn="l"/>
            <a:endParaRPr lang="en-US" sz="2000" dirty="0"/>
          </a:p>
          <a:p>
            <a:r>
              <a:rPr lang="en-US" sz="2000" dirty="0"/>
              <a:t>Included calls to involve and benefit indigenous and mobile peoples in the creation, proclamation and management of protected areas, with full respect for their rights.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BE6F39-F9C7-BB29-7FC6-59637E47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The Durban Accord: The ‘New Paradigm’ for protected areas: </a:t>
            </a:r>
            <a:br>
              <a:rPr lang="en-US" sz="2400" b="1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0004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DC6CF8-2E15-9D20-C5FE-A6C06C11D12C}"/>
              </a:ext>
            </a:extLst>
          </p:cNvPr>
          <p:cNvGraphicFramePr>
            <a:graphicFrameLocks noGrp="1"/>
          </p:cNvGraphicFramePr>
          <p:nvPr/>
        </p:nvGraphicFramePr>
        <p:xfrm>
          <a:off x="0" y="2564904"/>
          <a:ext cx="3990151" cy="3306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0151">
                  <a:extLst>
                    <a:ext uri="{9D8B030D-6E8A-4147-A177-3AD203B41FA5}">
                      <a16:colId xmlns:a16="http://schemas.microsoft.com/office/drawing/2014/main" val="3672170966"/>
                    </a:ext>
                  </a:extLst>
                </a:gridCol>
              </a:tblGrid>
              <a:tr h="758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A. State protected areas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051041"/>
                  </a:ext>
                </a:extLst>
              </a:tr>
              <a:tr h="758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B. Co-managed protected areas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885341"/>
                  </a:ext>
                </a:extLst>
              </a:tr>
              <a:tr h="758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C. Private protected areas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508414"/>
                  </a:ext>
                </a:extLst>
              </a:tr>
              <a:tr h="893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D. Protected areas governed by Indigenous peoples and local communities (ICCAs)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8798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FA48473-9EB3-32F3-F5D6-2A94823C4C64}"/>
              </a:ext>
            </a:extLst>
          </p:cNvPr>
          <p:cNvSpPr txBox="1"/>
          <p:nvPr/>
        </p:nvSpPr>
        <p:spPr>
          <a:xfrm>
            <a:off x="233975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7C4F8F-354B-367A-38D2-1F3942D4B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32440" cy="1218933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The introduction of new protected areas ‘governance’ categories</a:t>
            </a:r>
            <a:endParaRPr lang="en-GB" sz="2800" b="1" dirty="0"/>
          </a:p>
        </p:txBody>
      </p:sp>
      <p:pic>
        <p:nvPicPr>
          <p:cNvPr id="7" name="Picture 6" descr="A group of bushes and trees&#10;&#10;Description automatically generated">
            <a:extLst>
              <a:ext uri="{FF2B5EF4-FFF2-40B4-BE49-F238E27FC236}">
                <a16:creationId xmlns:a16="http://schemas.microsoft.com/office/drawing/2014/main" id="{0F9F8D46-A26B-5426-6D21-1275B435FE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0" r="12768" b="3"/>
          <a:stretch/>
        </p:blipFill>
        <p:spPr>
          <a:xfrm>
            <a:off x="4172549" y="1484784"/>
            <a:ext cx="5014114" cy="5307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602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E2D-3A28-3E0C-A1F4-847C649B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48" y="332656"/>
            <a:ext cx="4108920" cy="1512168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What this has meant in practice: new mechanisms developed in many countries for legal designation of ICCAs</a:t>
            </a:r>
            <a:endParaRPr lang="en-GB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A49E28-0DD2-4C44-820D-C52235E4F5FC}"/>
              </a:ext>
            </a:extLst>
          </p:cNvPr>
          <p:cNvSpPr txBox="1"/>
          <p:nvPr/>
        </p:nvSpPr>
        <p:spPr>
          <a:xfrm>
            <a:off x="395536" y="2996952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Communal reserves in Peru: Protected areas “managed by and for the benefit of neighbouring populations”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7A794AF-64CD-69B1-D2AF-BC08B7EC9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28" y="26067"/>
            <a:ext cx="4514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34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B43600-5213-EAEC-8C8E-C29599BD71F2}"/>
              </a:ext>
            </a:extLst>
          </p:cNvPr>
          <p:cNvSpPr txBox="1"/>
          <p:nvPr/>
        </p:nvSpPr>
        <p:spPr>
          <a:xfrm>
            <a:off x="395536" y="1516518"/>
            <a:ext cx="864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“We, the undersigned international conservation organizations, reaffirm our commitment to: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Respect internationally proclaimed human rights and make sure that we do not contribute to infringements of human rights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Promote human rights within conservation </a:t>
            </a:r>
            <a:r>
              <a:rPr lang="en-US" sz="2200" dirty="0" err="1"/>
              <a:t>programmes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Protect the vulnerable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Support the improvement of governance systems that can secure the rights of indigenous peoples and local communities in the context of our work”</a:t>
            </a:r>
            <a:endParaRPr lang="en-GB" sz="2200" dirty="0"/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DB26D79-C68B-3920-65C0-2A72F55B5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0" y="795742"/>
            <a:ext cx="8892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/>
              <a:t>The Conservation Initiative on Human Rights (2009)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466F02-E197-98B0-2BB0-CD94C7FE4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4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7B0D5-4F9C-9190-1557-6FD61F979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570186"/>
          </a:xfrm>
        </p:spPr>
        <p:txBody>
          <a:bodyPr>
            <a:normAutofit/>
          </a:bodyPr>
          <a:lstStyle/>
          <a:p>
            <a:r>
              <a:rPr lang="en-GB" sz="2400" dirty="0"/>
              <a:t>And yet, human rights abuses continue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F6675A-5373-7326-3C46-BD36ACDCAC04}"/>
              </a:ext>
            </a:extLst>
          </p:cNvPr>
          <p:cNvGrpSpPr/>
          <p:nvPr/>
        </p:nvGrpSpPr>
        <p:grpSpPr>
          <a:xfrm>
            <a:off x="4560230" y="29879"/>
            <a:ext cx="4550735" cy="2852936"/>
            <a:chOff x="3996900" y="3831331"/>
            <a:chExt cx="4689900" cy="2852937"/>
          </a:xfrm>
        </p:grpSpPr>
        <p:pic>
          <p:nvPicPr>
            <p:cNvPr id="5" name="Picture 4" descr="A picture containing grass, outdoor, tree, field&#10;&#10;Description automatically generated">
              <a:extLst>
                <a:ext uri="{FF2B5EF4-FFF2-40B4-BE49-F238E27FC236}">
                  <a16:creationId xmlns:a16="http://schemas.microsoft.com/office/drawing/2014/main" id="{35BF2D9D-95B3-0F60-C2A0-CC1CD189C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900" y="3831331"/>
              <a:ext cx="4689900" cy="28529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1CAEE7-F6FE-2E11-C727-46479DC8AD69}"/>
                </a:ext>
              </a:extLst>
            </p:cNvPr>
            <p:cNvSpPr txBox="1"/>
            <p:nvPr/>
          </p:nvSpPr>
          <p:spPr>
            <a:xfrm>
              <a:off x="3996900" y="6428776"/>
              <a:ext cx="17281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Credit: </a:t>
              </a:r>
              <a:r>
                <a:rPr lang="en-GB" sz="1000" dirty="0" err="1"/>
                <a:t>Yator</a:t>
              </a:r>
              <a:r>
                <a:rPr lang="en-GB" sz="1000" dirty="0"/>
                <a:t> </a:t>
              </a:r>
              <a:r>
                <a:rPr lang="en-GB" sz="1000" dirty="0" err="1"/>
                <a:t>Kiptum</a:t>
              </a:r>
              <a:endParaRPr lang="en-GB" sz="1000" dirty="0"/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F135A80A-FB0E-10C0-1C18-A761B013C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39" y="3711409"/>
            <a:ext cx="6457181" cy="260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7807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438"/>
            <a:ext cx="3635896" cy="30645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A986AC-E69C-8785-9436-76223128F58E}"/>
              </a:ext>
            </a:extLst>
          </p:cNvPr>
          <p:cNvSpPr txBox="1">
            <a:spLocks/>
          </p:cNvSpPr>
          <p:nvPr/>
        </p:nvSpPr>
        <p:spPr>
          <a:xfrm>
            <a:off x="179271" y="180869"/>
            <a:ext cx="5050904" cy="117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Indigenous peoples take the initiative to defend their lands</a:t>
            </a:r>
          </a:p>
        </p:txBody>
      </p:sp>
      <p:pic>
        <p:nvPicPr>
          <p:cNvPr id="7" name="Picture 2" descr="https://images.digital-democracy.org/assets/guyana-ron-drone-1600.jpg">
            <a:extLst>
              <a:ext uri="{FF2B5EF4-FFF2-40B4-BE49-F238E27FC236}">
                <a16:creationId xmlns:a16="http://schemas.microsoft.com/office/drawing/2014/main" id="{441B53DF-8BC1-AD5D-BD7C-8A7988844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020808"/>
            <a:ext cx="4230216" cy="282367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F6F59D-44BB-69EC-C414-8D9D13BBEB4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5713" y="3284985"/>
            <a:ext cx="476539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1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1521B16-94C4-B362-EEEB-74E5DF67D4DC}"/>
              </a:ext>
            </a:extLst>
          </p:cNvPr>
          <p:cNvGrpSpPr/>
          <p:nvPr/>
        </p:nvGrpSpPr>
        <p:grpSpPr>
          <a:xfrm>
            <a:off x="179512" y="1988840"/>
            <a:ext cx="8712968" cy="4716105"/>
            <a:chOff x="492658" y="2996952"/>
            <a:chExt cx="8651342" cy="37543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49810C-A654-60F3-7FEE-1A8AE91B6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350" t="13225" r="22438"/>
            <a:stretch/>
          </p:blipFill>
          <p:spPr>
            <a:xfrm>
              <a:off x="492658" y="2996952"/>
              <a:ext cx="8015808" cy="3429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DDCF73-C91B-9BE2-4719-874E6F6F3A14}"/>
                </a:ext>
              </a:extLst>
            </p:cNvPr>
            <p:cNvSpPr txBox="1"/>
            <p:nvPr/>
          </p:nvSpPr>
          <p:spPr>
            <a:xfrm>
              <a:off x="5796136" y="6443479"/>
              <a:ext cx="334786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dirty="0"/>
                <a:t>https://www.iccaconsortium.org/</a:t>
              </a:r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F9082AFC-352A-19D6-D12A-FC0E85464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53" y="406786"/>
            <a:ext cx="8229600" cy="922114"/>
          </a:xfrm>
        </p:spPr>
        <p:txBody>
          <a:bodyPr>
            <a:noAutofit/>
          </a:bodyPr>
          <a:lstStyle/>
          <a:p>
            <a:r>
              <a:rPr lang="en-GB" sz="2800" b="1" dirty="0"/>
              <a:t>The ICCA Consortium </a:t>
            </a:r>
          </a:p>
        </p:txBody>
      </p:sp>
    </p:spTree>
    <p:extLst>
      <p:ext uri="{BB962C8B-B14F-4D97-AF65-F5344CB8AC3E}">
        <p14:creationId xmlns:p14="http://schemas.microsoft.com/office/powerpoint/2010/main" val="2829022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86FF-F1A5-3E54-93B1-A45C94665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The Convention on Biological diversity and the draft post-2020 Global Biodiversity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901EC-BA44-7F1D-7F7B-D2D688478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Recognition of the contributions of indigenous peoples / traditional knowledge systems</a:t>
            </a:r>
          </a:p>
          <a:p>
            <a:r>
              <a:rPr lang="en-GB" sz="2400" dirty="0"/>
              <a:t>Much broader in scope than IUCN</a:t>
            </a:r>
          </a:p>
          <a:p>
            <a:r>
              <a:rPr lang="en-GB" sz="2400" dirty="0"/>
              <a:t>Language on rights</a:t>
            </a:r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84372-B9E6-5E89-0EA6-4D5DBAED00FD}"/>
              </a:ext>
            </a:extLst>
          </p:cNvPr>
          <p:cNvSpPr txBox="1"/>
          <p:nvPr/>
        </p:nvSpPr>
        <p:spPr>
          <a:xfrm>
            <a:off x="179512" y="4221088"/>
            <a:ext cx="864096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“</a:t>
            </a:r>
            <a:r>
              <a:rPr lang="en-US" sz="2000" dirty="0"/>
              <a:t>By 2030, protect and conserve through well connected and effective system of protected areas and </a:t>
            </a:r>
            <a:r>
              <a:rPr lang="en-US" sz="2000" b="1" dirty="0"/>
              <a:t>other effective area-based conservation measures </a:t>
            </a:r>
            <a:r>
              <a:rPr lang="en-US" sz="2000" dirty="0"/>
              <a:t>at least 30 percent of the planet with the focus on areas particularly important for biodiversity.”</a:t>
            </a:r>
          </a:p>
          <a:p>
            <a:endParaRPr lang="en-US" sz="2000" dirty="0"/>
          </a:p>
          <a:p>
            <a:pPr algn="r"/>
            <a:r>
              <a:rPr lang="en-US" sz="2000" dirty="0"/>
              <a:t>Target 3 of the draft post-2020 Global Biodiversity Framework </a:t>
            </a:r>
          </a:p>
        </p:txBody>
      </p:sp>
    </p:spTree>
    <p:extLst>
      <p:ext uri="{BB962C8B-B14F-4D97-AF65-F5344CB8AC3E}">
        <p14:creationId xmlns:p14="http://schemas.microsoft.com/office/powerpoint/2010/main" val="27681459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 for IC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EE2BE759734F4C8744F3232F94A60B" ma:contentTypeVersion="16" ma:contentTypeDescription="Create a new document." ma:contentTypeScope="" ma:versionID="62776adfd90ab57178fa1d7d8182c3df">
  <xsd:schema xmlns:xsd="http://www.w3.org/2001/XMLSchema" xmlns:xs="http://www.w3.org/2001/XMLSchema" xmlns:p="http://schemas.microsoft.com/office/2006/metadata/properties" xmlns:ns2="8bf52242-5531-41cd-8d2e-432c91aa6150" xmlns:ns3="2d648de4-cecf-4790-b036-6d109a7d5401" targetNamespace="http://schemas.microsoft.com/office/2006/metadata/properties" ma:root="true" ma:fieldsID="1a820f7f90c536515b10907b0fd92d43" ns2:_="" ns3:_="">
    <xsd:import namespace="8bf52242-5531-41cd-8d2e-432c91aa6150"/>
    <xsd:import namespace="2d648de4-cecf-4790-b036-6d109a7d54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52242-5531-41cd-8d2e-432c91aa6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dd0e294-a6ed-4b76-af2f-a11a53f9f8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648de4-cecf-4790-b036-6d109a7d540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d1cad12-f762-4be4-befa-ccb636fc0fde}" ma:internalName="TaxCatchAll" ma:showField="CatchAllData" ma:web="2d648de4-cecf-4790-b036-6d109a7d54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f52242-5531-41cd-8d2e-432c91aa6150">
      <Terms xmlns="http://schemas.microsoft.com/office/infopath/2007/PartnerControls"/>
    </lcf76f155ced4ddcb4097134ff3c332f>
    <TaxCatchAll xmlns="2d648de4-cecf-4790-b036-6d109a7d5401" xsi:nil="true"/>
  </documentManagement>
</p:properties>
</file>

<file path=customXml/itemProps1.xml><?xml version="1.0" encoding="utf-8"?>
<ds:datastoreItem xmlns:ds="http://schemas.openxmlformats.org/officeDocument/2006/customXml" ds:itemID="{A3BC37E7-49D9-4705-932B-74E0D35DB4E1}"/>
</file>

<file path=customXml/itemProps2.xml><?xml version="1.0" encoding="utf-8"?>
<ds:datastoreItem xmlns:ds="http://schemas.openxmlformats.org/officeDocument/2006/customXml" ds:itemID="{53CDCCD3-0AB8-48FF-B54A-2B2B58A33105}"/>
</file>

<file path=customXml/itemProps3.xml><?xml version="1.0" encoding="utf-8"?>
<ds:datastoreItem xmlns:ds="http://schemas.openxmlformats.org/officeDocument/2006/customXml" ds:itemID="{5D4FEABA-E684-40CE-BD04-B25F2E2C8B5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</TotalTime>
  <Words>780</Words>
  <Application>Microsoft Office PowerPoint</Application>
  <PresentationFormat>On-screen Show (4:3)</PresentationFormat>
  <Paragraphs>82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Theme 1 for ICCS</vt:lpstr>
      <vt:lpstr>Trends in conservation policy and practice over the past 20 years</vt:lpstr>
      <vt:lpstr>The Durban Accord: The ‘New Paradigm’ for protected areas:  </vt:lpstr>
      <vt:lpstr>The introduction of new protected areas ‘governance’ categories</vt:lpstr>
      <vt:lpstr>What this has meant in practice: new mechanisms developed in many countries for legal designation of ICCAs</vt:lpstr>
      <vt:lpstr>PowerPoint Presentation</vt:lpstr>
      <vt:lpstr>And yet, human rights abuses continue</vt:lpstr>
      <vt:lpstr>PowerPoint Presentation</vt:lpstr>
      <vt:lpstr>The ICCA Consortium </vt:lpstr>
      <vt:lpstr>The Convention on Biological diversity and the draft post-2020 Global Biodiversity Framework</vt:lpstr>
      <vt:lpstr>PowerPoint Presentation</vt:lpstr>
      <vt:lpstr>PowerPoint Presentation</vt:lpstr>
      <vt:lpstr>What is a protected area?</vt:lpstr>
      <vt:lpstr>PowerPoint Presentation</vt:lpstr>
      <vt:lpstr>Potential synergies: some ways forward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and human rights</dc:title>
  <dc:creator>Helen Newing</dc:creator>
  <cp:lastModifiedBy>Niya Seklemova</cp:lastModifiedBy>
  <cp:revision>155</cp:revision>
  <dcterms:created xsi:type="dcterms:W3CDTF">2019-05-16T10:55:09Z</dcterms:created>
  <dcterms:modified xsi:type="dcterms:W3CDTF">2022-10-05T07:16:30Z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0x01010031EE2BE759734F4C8744F3232F94A60B</vt:lpwstr>
  </property>
</Properties>
</file>