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6" r:id="rId2"/>
    <p:sldId id="258" r:id="rId3"/>
    <p:sldId id="257" r:id="rId4"/>
    <p:sldId id="259" r:id="rId5"/>
    <p:sldId id="261" r:id="rId6"/>
    <p:sldId id="263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 showGuides="1">
      <p:cViewPr varScale="1">
        <p:scale>
          <a:sx n="77" d="100"/>
          <a:sy n="77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E4E35BF8-0761-8C42-A13F-57ABA0E84529}" type="datetimeFigureOut">
              <a:rPr lang="en-US" smtClean="0"/>
              <a:pPr/>
              <a:t>4/13/12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AF7ABAFD-86F3-DB40-9473-2338FF2DC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6252"/>
            <a:ext cx="8102601" cy="1323041"/>
          </a:xfrm>
        </p:spPr>
        <p:txBody>
          <a:bodyPr/>
          <a:lstStyle/>
          <a:p>
            <a:pPr marL="282575" lvl="0" indent="-282575" algn="ctr">
              <a:lnSpc>
                <a:spcPct val="100000"/>
              </a:lnSpc>
              <a:spcBef>
                <a:spcPts val="1800"/>
              </a:spcBef>
            </a:pPr>
            <a:r>
              <a:rPr lang="en-GB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GB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GB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GB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GB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</a:rPr>
              <a:t>AIMS </a:t>
            </a:r>
            <a:r>
              <a:rPr lang="en-GB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</a:rPr>
              <a:t>OF THE CAPACITY BUILDING WORKSHOP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981200"/>
            <a:ext cx="7824787" cy="4144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To </a:t>
            </a:r>
            <a:r>
              <a:rPr lang="en-GB" sz="2800" dirty="0" smtClean="0"/>
              <a:t>discuss the land issues that mobile indigenous peoples face in their countries</a:t>
            </a:r>
            <a:endParaRPr lang="en-US" sz="2800" dirty="0" smtClean="0"/>
          </a:p>
          <a:p>
            <a:pPr lvl="0"/>
            <a:r>
              <a:rPr lang="en-GB" sz="2800" dirty="0" smtClean="0"/>
              <a:t>To examine legal mechanisms relating to land issues of mobile indigenous peoples</a:t>
            </a:r>
            <a:endParaRPr lang="en-US" sz="2800" dirty="0" smtClean="0"/>
          </a:p>
          <a:p>
            <a:pPr lvl="0"/>
            <a:r>
              <a:rPr lang="en-GB" sz="2800" dirty="0" smtClean="0"/>
              <a:t>To review how these specific land issues can be address using the legal mechanisms discussed</a:t>
            </a:r>
            <a:endParaRPr lang="en-US" sz="2800" dirty="0" smtClean="0"/>
          </a:p>
          <a:p>
            <a:pPr lvl="0"/>
            <a:r>
              <a:rPr lang="en-GB" sz="2800" dirty="0" smtClean="0"/>
              <a:t>Using</a:t>
            </a:r>
            <a:r>
              <a:rPr lang="en-GB" sz="2800" dirty="0" smtClean="0"/>
              <a:t> the group as advisors, </a:t>
            </a:r>
            <a:r>
              <a:rPr lang="en-GB" sz="2800" dirty="0" smtClean="0"/>
              <a:t>prepare </a:t>
            </a:r>
            <a:r>
              <a:rPr lang="en-GB" sz="2800" dirty="0" smtClean="0"/>
              <a:t>a </a:t>
            </a:r>
            <a:r>
              <a:rPr lang="en-GB" sz="2800" dirty="0" smtClean="0"/>
              <a:t>plan of the strategies required to address these land issues legally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Rich Picture</a:t>
            </a:r>
            <a:r>
              <a:rPr lang="en-GB" sz="54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5400" b="1" dirty="0" smtClean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178800" cy="40687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Arial"/>
              </a:rPr>
              <a:t>A Rich Picture is used to develop a comprehensive, </a:t>
            </a:r>
            <a:r>
              <a:rPr lang="en-US" sz="3600" dirty="0" smtClean="0">
                <a:latin typeface="Arial Black"/>
              </a:rPr>
              <a:t>visual</a:t>
            </a:r>
            <a:r>
              <a:rPr lang="en-US" sz="3600" dirty="0" smtClean="0">
                <a:latin typeface="Arial"/>
              </a:rPr>
              <a:t> understanding of complex systems</a:t>
            </a:r>
          </a:p>
          <a:p>
            <a:r>
              <a:rPr lang="en-US" sz="3600" dirty="0" smtClean="0">
                <a:latin typeface="Arial"/>
              </a:rPr>
              <a:t>Rich Pictures provide a way of presenting the situation as a </a:t>
            </a:r>
            <a:r>
              <a:rPr lang="en-US" sz="3600" dirty="0" smtClean="0">
                <a:latin typeface="Arial Black"/>
              </a:rPr>
              <a:t>whole</a:t>
            </a:r>
            <a:r>
              <a:rPr lang="en-US" sz="3600" dirty="0" smtClean="0">
                <a:latin typeface="Arial"/>
              </a:rPr>
              <a:t>, from which you can see the situation at a glance</a:t>
            </a:r>
          </a:p>
          <a:p>
            <a:endParaRPr lang="en-US" sz="3600" dirty="0" smtClean="0">
              <a:latin typeface="Arial"/>
            </a:endParaRPr>
          </a:p>
          <a:p>
            <a:pPr>
              <a:buNone/>
            </a:pP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pPr>
              <a:buNone/>
            </a:pPr>
            <a:endParaRPr lang="en-US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Rich Picture Exercise</a:t>
            </a:r>
            <a:r>
              <a:rPr lang="en-GB" sz="54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5400" b="1" dirty="0" smtClean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9294"/>
            <a:ext cx="8102600" cy="4697706"/>
          </a:xfrm>
        </p:spPr>
        <p:txBody>
          <a:bodyPr>
            <a:noAutofit/>
          </a:bodyPr>
          <a:lstStyle/>
          <a:p>
            <a:pPr marL="457200" indent="-457200"/>
            <a:endParaRPr lang="en-GB" sz="2800" b="1" dirty="0" smtClean="0">
              <a:latin typeface="Arial"/>
              <a:ea typeface="Arial" charset="0"/>
              <a:cs typeface="Arial"/>
            </a:endParaRPr>
          </a:p>
          <a:p>
            <a:pPr marL="457200" indent="-457200" eaLnBrk="0" hangingPunct="0"/>
            <a:r>
              <a:rPr lang="en-GB" sz="2800" dirty="0" smtClean="0">
                <a:latin typeface="Arial"/>
                <a:ea typeface="Arial" charset="0"/>
                <a:cs typeface="Arial"/>
              </a:rPr>
              <a:t>You will draw,  on a flipchart paper, a picture of the land issues or problems in your environment </a:t>
            </a:r>
          </a:p>
          <a:p>
            <a:pPr marL="457200" indent="-457200" eaLnBrk="0" hangingPunct="0"/>
            <a:r>
              <a:rPr lang="en-US" sz="2800" dirty="0" smtClean="0">
                <a:latin typeface="Arial"/>
                <a:cs typeface="Arial"/>
              </a:rPr>
              <a:t>It is a way of illustrating in a drawing, land issues that you and your </a:t>
            </a:r>
            <a:r>
              <a:rPr lang="en-US" sz="2800" dirty="0" err="1" smtClean="0">
                <a:latin typeface="Arial"/>
                <a:cs typeface="Arial"/>
              </a:rPr>
              <a:t>organisation</a:t>
            </a:r>
            <a:r>
              <a:rPr lang="en-US" sz="2800" dirty="0" smtClean="0">
                <a:latin typeface="Arial"/>
                <a:cs typeface="Arial"/>
              </a:rPr>
              <a:t>/group are facing, which can be easily shared within the larger group during discussion</a:t>
            </a:r>
            <a:endParaRPr lang="en-GB" sz="2800" dirty="0" smtClean="0">
              <a:latin typeface="Arial"/>
              <a:ea typeface="Arial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Rich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4800600"/>
          </a:xfrm>
        </p:spPr>
        <p:txBody>
          <a:bodyPr>
            <a:noAutofit/>
          </a:bodyPr>
          <a:lstStyle/>
          <a:p>
            <a:pPr marL="457200" indent="-457200" eaLnBrk="0" hangingPunct="0"/>
            <a:r>
              <a:rPr lang="en-GB" sz="3200" dirty="0" smtClean="0">
                <a:latin typeface="Arial"/>
                <a:ea typeface="Arial" charset="0"/>
                <a:cs typeface="Arial"/>
              </a:rPr>
              <a:t>You will also, with your group, talk about strategies, using the legal frameworks introduced just now by </a:t>
            </a:r>
            <a:r>
              <a:rPr lang="en-GB" sz="3200" dirty="0" err="1" smtClean="0">
                <a:latin typeface="Arial"/>
                <a:ea typeface="Arial" charset="0"/>
                <a:cs typeface="Arial"/>
              </a:rPr>
              <a:t>Jeremie</a:t>
            </a:r>
            <a:endParaRPr lang="en-GB" sz="3200" dirty="0" smtClean="0">
              <a:latin typeface="Arial"/>
              <a:ea typeface="Arial" charset="0"/>
              <a:cs typeface="Arial"/>
            </a:endParaRPr>
          </a:p>
          <a:p>
            <a:pPr marL="457200" indent="-457200" eaLnBrk="0" hangingPunct="0">
              <a:buNone/>
            </a:pPr>
            <a:r>
              <a:rPr lang="en-GB" sz="3200" dirty="0" smtClean="0">
                <a:latin typeface="Arial"/>
                <a:ea typeface="Arial" charset="0"/>
                <a:cs typeface="Arial"/>
              </a:rPr>
              <a:t> </a:t>
            </a:r>
          </a:p>
          <a:p>
            <a:endParaRPr lang="en-US" sz="3200" dirty="0" smtClean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Rich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/>
              </a:rPr>
              <a:t>When creating your rich picture, include information about: 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latin typeface="Arial"/>
              </a:rPr>
              <a:t>Land issues and problems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latin typeface="Arial"/>
              </a:rPr>
              <a:t>Key stakeholders and relationships 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latin typeface="Arial"/>
              </a:rPr>
              <a:t>Legal tools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latin typeface="Arial"/>
              </a:rPr>
              <a:t>Position yourself in this picture, and put in politics, and all factors that influence the land issues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"/>
            <a:ext cx="86868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4582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5750"/>
            <a:ext cx="8534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22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363" name="Picture 3" descr="DSC01739"/>
          <p:cNvPicPr>
            <a:picLocks noChangeAspect="1" noChangeArrowheads="1"/>
          </p:cNvPicPr>
          <p:nvPr/>
        </p:nvPicPr>
        <p:blipFill>
          <a:blip r:embed="rId2"/>
          <a:srcRect l="21405" t="8328" r="23819" b="2817"/>
          <a:stretch>
            <a:fillRect/>
          </a:stretch>
        </p:blipFill>
        <p:spPr bwMode="auto">
          <a:xfrm>
            <a:off x="609600" y="990600"/>
            <a:ext cx="403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DSC01743"/>
          <p:cNvPicPr>
            <a:picLocks noChangeAspect="1" noChangeArrowheads="1"/>
          </p:cNvPicPr>
          <p:nvPr/>
        </p:nvPicPr>
        <p:blipFill>
          <a:blip r:embed="rId3"/>
          <a:srcRect l="6683" t="43503" b="2162"/>
          <a:stretch>
            <a:fillRect/>
          </a:stretch>
        </p:blipFill>
        <p:spPr bwMode="auto">
          <a:xfrm>
            <a:off x="4953000" y="990600"/>
            <a:ext cx="388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441700" y="457200"/>
            <a:ext cx="226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 b="1">
                <a:latin typeface="Arial" charset="0"/>
                <a:ea typeface="Arial" charset="0"/>
                <a:cs typeface="Arial" charset="0"/>
              </a:rPr>
              <a:t>Rich Picture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1706</TotalTime>
  <Words>232</Words>
  <Application>Microsoft Macintosh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Codex</vt:lpstr>
      <vt:lpstr>  AIMS OF THE CAPACITY BUILDING WORKSHOP</vt:lpstr>
      <vt:lpstr>Rich Picture </vt:lpstr>
      <vt:lpstr>Rich Picture Exercise </vt:lpstr>
      <vt:lpstr>Rich Picture</vt:lpstr>
      <vt:lpstr>Rich Picture</vt:lpstr>
      <vt:lpstr>Slide 6</vt:lpstr>
      <vt:lpstr>Slide 7</vt:lpstr>
      <vt:lpstr>Slide 8</vt:lpstr>
      <vt:lpstr>Slide 9</vt:lpstr>
    </vt:vector>
  </TitlesOfParts>
  <Company>Sigamany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 Picture </dc:title>
  <dc:creator>Indrani Sigamany</dc:creator>
  <cp:lastModifiedBy>Indrani Sigamany</cp:lastModifiedBy>
  <cp:revision>9</cp:revision>
  <dcterms:created xsi:type="dcterms:W3CDTF">2012-04-13T05:59:38Z</dcterms:created>
  <dcterms:modified xsi:type="dcterms:W3CDTF">2012-04-13T07:30:39Z</dcterms:modified>
</cp:coreProperties>
</file>